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550" r:id="rId15"/>
    <p:sldId id="551" r:id="rId16"/>
    <p:sldId id="552" r:id="rId17"/>
    <p:sldId id="553" r:id="rId18"/>
    <p:sldId id="269" r:id="rId19"/>
    <p:sldId id="270" r:id="rId20"/>
    <p:sldId id="271" r:id="rId21"/>
    <p:sldId id="272" r:id="rId22"/>
    <p:sldId id="273" r:id="rId23"/>
    <p:sldId id="340" r:id="rId24"/>
    <p:sldId id="274" r:id="rId25"/>
    <p:sldId id="275" r:id="rId26"/>
    <p:sldId id="276" r:id="rId27"/>
    <p:sldId id="277" r:id="rId28"/>
    <p:sldId id="278" r:id="rId29"/>
    <p:sldId id="631" r:id="rId30"/>
    <p:sldId id="632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481" r:id="rId48"/>
    <p:sldId id="295" r:id="rId49"/>
    <p:sldId id="43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  <p:sldId id="304" r:id="rId59"/>
    <p:sldId id="305" r:id="rId60"/>
    <p:sldId id="306" r:id="rId61"/>
    <p:sldId id="307" r:id="rId62"/>
    <p:sldId id="308" r:id="rId63"/>
    <p:sldId id="309" r:id="rId64"/>
    <p:sldId id="310" r:id="rId65"/>
    <p:sldId id="311" r:id="rId66"/>
    <p:sldId id="312" r:id="rId67"/>
    <p:sldId id="407" r:id="rId68"/>
    <p:sldId id="313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529" r:id="rId79"/>
    <p:sldId id="483" r:id="rId80"/>
    <p:sldId id="323" r:id="rId81"/>
    <p:sldId id="324" r:id="rId82"/>
    <p:sldId id="325" r:id="rId83"/>
    <p:sldId id="326" r:id="rId84"/>
    <p:sldId id="327" r:id="rId85"/>
    <p:sldId id="329" r:id="rId86"/>
    <p:sldId id="330" r:id="rId87"/>
    <p:sldId id="331" r:id="rId88"/>
    <p:sldId id="332" r:id="rId89"/>
    <p:sldId id="333" r:id="rId90"/>
    <p:sldId id="334" r:id="rId91"/>
    <p:sldId id="335" r:id="rId92"/>
    <p:sldId id="336" r:id="rId93"/>
    <p:sldId id="337" r:id="rId94"/>
    <p:sldId id="338" r:id="rId95"/>
    <p:sldId id="339" r:id="rId96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en mensah" initials="S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2"/>
  </p:normalViewPr>
  <p:slideViewPr>
    <p:cSldViewPr snapToGrid="0" snapToObjects="1">
      <p:cViewPr varScale="1">
        <p:scale>
          <a:sx n="111" d="100"/>
          <a:sy n="111" d="100"/>
        </p:scale>
        <p:origin x="1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 panose="020F07020304040A0204"/>
      </a:defRPr>
    </a:lvl1pPr>
    <a:lvl2pPr indent="228600" latinLnBrk="0">
      <a:defRPr sz="1200">
        <a:latin typeface="+mn-lt"/>
        <a:ea typeface="+mn-ea"/>
        <a:cs typeface="+mn-cs"/>
        <a:sym typeface="Calibri" panose="020F07020304040A0204"/>
      </a:defRPr>
    </a:lvl2pPr>
    <a:lvl3pPr indent="457200" latinLnBrk="0">
      <a:defRPr sz="1200">
        <a:latin typeface="+mn-lt"/>
        <a:ea typeface="+mn-ea"/>
        <a:cs typeface="+mn-cs"/>
        <a:sym typeface="Calibri" panose="020F07020304040A0204"/>
      </a:defRPr>
    </a:lvl3pPr>
    <a:lvl4pPr indent="685800" latinLnBrk="0">
      <a:defRPr sz="1200">
        <a:latin typeface="+mn-lt"/>
        <a:ea typeface="+mn-ea"/>
        <a:cs typeface="+mn-cs"/>
        <a:sym typeface="Calibri" panose="020F07020304040A0204"/>
      </a:defRPr>
    </a:lvl4pPr>
    <a:lvl5pPr indent="914400" latinLnBrk="0">
      <a:defRPr sz="1200">
        <a:latin typeface="+mn-lt"/>
        <a:ea typeface="+mn-ea"/>
        <a:cs typeface="+mn-cs"/>
        <a:sym typeface="Calibri" panose="020F07020304040A0204"/>
      </a:defRPr>
    </a:lvl5pPr>
    <a:lvl6pPr indent="1143000" latinLnBrk="0">
      <a:defRPr sz="1200">
        <a:latin typeface="+mn-lt"/>
        <a:ea typeface="+mn-ea"/>
        <a:cs typeface="+mn-cs"/>
        <a:sym typeface="Calibri" panose="020F07020304040A0204"/>
      </a:defRPr>
    </a:lvl6pPr>
    <a:lvl7pPr indent="1371600" latinLnBrk="0">
      <a:defRPr sz="1200">
        <a:latin typeface="+mn-lt"/>
        <a:ea typeface="+mn-ea"/>
        <a:cs typeface="+mn-cs"/>
        <a:sym typeface="Calibri" panose="020F07020304040A0204"/>
      </a:defRPr>
    </a:lvl7pPr>
    <a:lvl8pPr indent="1600200" latinLnBrk="0">
      <a:defRPr sz="1200">
        <a:latin typeface="+mn-lt"/>
        <a:ea typeface="+mn-ea"/>
        <a:cs typeface="+mn-cs"/>
        <a:sym typeface="Calibri" panose="020F07020304040A0204"/>
      </a:defRPr>
    </a:lvl8pPr>
    <a:lvl9pPr indent="1828800" latinLnBrk="0">
      <a:defRPr sz="1200">
        <a:latin typeface="+mn-lt"/>
        <a:ea typeface="+mn-ea"/>
        <a:cs typeface="+mn-cs"/>
        <a:sym typeface="Calibri" panose="020F07020304040A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5" name="Shape 14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clause is below a sentence </a:t>
            </a:r>
          </a:p>
          <a:p>
            <a:r>
              <a:t>A sentence can be bigger than a clause             when it has a combination of a clause </a:t>
            </a:r>
          </a:p>
          <a:p>
            <a:endParaRPr/>
          </a:p>
          <a:p>
            <a:r>
              <a:t>Or can be a sentence        when it contains only one clause </a:t>
            </a:r>
          </a:p>
          <a:p>
            <a:r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2312" y="2906713"/>
            <a:ext cx="7772401" cy="150019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40" indent="-320040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5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3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3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92288" y="5367337"/>
            <a:ext cx="5486403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6629400" y="274638"/>
            <a:ext cx="205740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57200" y="274638"/>
            <a:ext cx="601980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2312" y="2906713"/>
            <a:ext cx="7772401" cy="150019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40" indent="-320040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5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17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3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182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3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92288" y="5367337"/>
            <a:ext cx="5486403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9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6629400" y="274638"/>
            <a:ext cx="205740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0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57200" y="274638"/>
            <a:ext cx="601980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 lIns="45718" tIns="45718" rIns="45718" bIns="45718"/>
          <a:lstStyle/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2821" y="6404293"/>
            <a:ext cx="263980" cy="269239"/>
          </a:xfrm>
          <a:prstGeom prst="rect">
            <a:avLst/>
          </a:prstGeom>
        </p:spPr>
        <p:txBody>
          <a:bodyPr lIns="45718" tIns="45718" rIns="45718" bIns="45718"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2826" y="6404294"/>
            <a:ext cx="263978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2823" y="6404294"/>
            <a:ext cx="263978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 panose="020F07020304040A02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9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1pPr>
      <a:lvl2pPr marL="783590" marR="0" indent="-32639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90204"/>
        <a:buChar char="–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9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90204"/>
        <a:buChar char="–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90204"/>
        <a:buChar char="»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9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9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7pPr>
      <a:lvl8pPr marL="35661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9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8pPr>
      <a:lvl9pPr marL="4023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9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7020304040A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7020304040A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7020304040A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7020304040A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7020304040A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7020304040A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7020304040A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7020304040A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7020304040A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7020304040A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152400" y="0"/>
            <a:ext cx="8991600" cy="68580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Speaking?</a:t>
            </a:r>
          </a:p>
          <a:p>
            <a:pPr marL="0" lvl="3" indent="685800" defTabSz="457200">
              <a:spcBef>
                <a:spcPts val="0"/>
              </a:spcBef>
              <a:buSzTx/>
              <a:buNone/>
              <a:defRPr sz="2000">
                <a:solidFill>
                  <a:srgbClr val="222222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Speaking simply means </a:t>
            </a:r>
            <a:r>
              <a:rPr b="1" dirty="0"/>
              <a:t>communication</a:t>
            </a:r>
            <a:r>
              <a:rPr dirty="0"/>
              <a:t> or an act of </a:t>
            </a:r>
            <a:r>
              <a:rPr b="1" dirty="0"/>
              <a:t>conveying</a:t>
            </a:r>
            <a:r>
              <a:rPr dirty="0"/>
              <a:t> information or expressing one's feelings in </a:t>
            </a:r>
            <a:r>
              <a:rPr b="1" dirty="0"/>
              <a:t>speech.</a:t>
            </a:r>
            <a:r>
              <a:rPr lang="en-US" b="1" dirty="0"/>
              <a:t> </a:t>
            </a:r>
            <a:r>
              <a:rPr lang="en-US" dirty="0"/>
              <a:t>It is part of spoken discourse that entails the use of sounds and not letters.  </a:t>
            </a:r>
            <a:endParaRPr dirty="0"/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 dirty="0"/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How is speech made?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Speech is a controlled breathing. A kind of breathing that is controlled somewhere.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Before a speech is made there must be a breathing in and a breathing out. If you cannot breath, you cannot talk.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When we breath in, the air we breath in enters into our lungs; the diaphragm (rib cage) enlarges  or expands, and it contracts when we breath out. </a:t>
            </a: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Practice it.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The air we breath in comes out through a place called Vocal Folds; located in the larynx, it has a space in-between called </a:t>
            </a:r>
            <a:r>
              <a:rPr b="1" dirty="0"/>
              <a:t>glottis.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121146"/>
            <a:ext cx="9144000" cy="6736854"/>
          </a:xfrm>
          <a:prstGeom prst="rect">
            <a:avLst/>
          </a:prstGeom>
        </p:spPr>
        <p:txBody>
          <a:bodyPr/>
          <a:lstStyle/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From the VF, it enters into a place called</a:t>
            </a:r>
            <a:r>
              <a:rPr b="1" dirty="0"/>
              <a:t> vocal tract.</a:t>
            </a:r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 dirty="0"/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This is where the speech that we hear actually becomes comprehensive. The sound coming from the lungs is merely a sound.</a:t>
            </a:r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The air that passes through the VFs is merely a sound and anything including animals make this king of sound.</a:t>
            </a:r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However, before this sound passing through the VFs can become comprehensive, it must be </a:t>
            </a:r>
            <a:r>
              <a:rPr b="1" dirty="0"/>
              <a:t>modified</a:t>
            </a:r>
            <a:r>
              <a:rPr dirty="0"/>
              <a:t> in the VT. The modification takes place in the VT.</a:t>
            </a:r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That is, speech is produced by organs called s</a:t>
            </a:r>
            <a:r>
              <a:rPr b="1" dirty="0"/>
              <a:t>peech organs </a:t>
            </a:r>
            <a:r>
              <a:rPr dirty="0"/>
              <a:t>whose primary functions are not for communication but for breathing. </a:t>
            </a:r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buSzTx/>
              <a:buNone/>
              <a:defRPr sz="1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buSzTx/>
              <a:buNone/>
              <a:defRPr sz="1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35915" indent="-335915" defTabSz="895985">
              <a:lnSpc>
                <a:spcPct val="80000"/>
              </a:lnSpc>
              <a:spcBef>
                <a:spcPts val="600"/>
              </a:spcBef>
              <a:buSzTx/>
              <a:buNone/>
              <a:defRPr sz="1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We will take a look at the organs of speech, but we are not going to talk about the sub-glottal organs (those below the glottis VFs).</a:t>
            </a:r>
          </a:p>
          <a:p>
            <a:pPr marL="335915" indent="-335915" defTabSz="895985">
              <a:spcBef>
                <a:spcPts val="3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35915" indent="-335915" defTabSz="895985">
              <a:spcBef>
                <a:spcPts val="3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We will talk of those above the glottis; </a:t>
            </a:r>
            <a:r>
              <a:rPr b="1" dirty="0"/>
              <a:t>the supra-glottal ones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2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2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2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2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2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2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1" build="p" bldLvl="5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itl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4"/>
          </a:xfrm>
          <a:prstGeom prst="rect">
            <a:avLst/>
          </a:prstGeom>
        </p:spPr>
        <p:txBody>
          <a:bodyPr/>
          <a:lstStyle>
            <a:lvl1pPr algn="just"/>
          </a:lstStyle>
          <a:p>
            <a:r>
              <a:t>Organs of Speech</a:t>
            </a:r>
          </a:p>
        </p:txBody>
      </p:sp>
      <p:sp>
        <p:nvSpPr>
          <p:cNvPr id="23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9144000" cy="52578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Larynx, together with the vocal tract is known as </a:t>
            </a:r>
            <a:r>
              <a:rPr b="1" i="1"/>
              <a:t>ORGANS OF SPEECH.</a:t>
            </a:r>
            <a:r>
              <a:t>  </a:t>
            </a:r>
          </a:p>
          <a:p>
            <a:pPr algn="just">
              <a:buSzTx/>
              <a:buNone/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VT is divided into three main parts:</a:t>
            </a:r>
          </a:p>
          <a:p>
            <a:pPr algn="just">
              <a:buSzTx/>
              <a:buNone/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 algn="just"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Three resonating cavities can be distinguished:</a:t>
            </a:r>
          </a:p>
          <a:p>
            <a:pPr marL="342900" indent="-342900" algn="just"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Throat (pharynx)	 pharyngeal cavity</a:t>
            </a:r>
          </a:p>
          <a:p>
            <a:pPr algn="just">
              <a:buSzTx/>
              <a:buNone/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 algn="just"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Nose			nasal cavity</a:t>
            </a:r>
          </a:p>
          <a:p>
            <a:pPr marL="342900" indent="-342900" algn="just"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 algn="just"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Mouth	 	oral cavity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indefinite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dur="indefinite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dur="indefinite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2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2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2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2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2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2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itle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44563"/>
          </a:xfrm>
          <a:prstGeom prst="rect">
            <a:avLst/>
          </a:prstGeom>
        </p:spPr>
        <p:txBody>
          <a:bodyPr/>
          <a:lstStyle>
            <a:lvl1pPr algn="just"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lvl1pPr>
          </a:lstStyle>
          <a:p>
            <a:r>
              <a:t>The pharynx </a:t>
            </a:r>
          </a:p>
        </p:txBody>
      </p:sp>
      <p:sp>
        <p:nvSpPr>
          <p:cNvPr id="23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1295400"/>
            <a:ext cx="9144000" cy="5562600"/>
          </a:xfrm>
          <a:prstGeom prst="rect">
            <a:avLst/>
          </a:prstGeom>
        </p:spPr>
        <p:txBody>
          <a:bodyPr/>
          <a:lstStyle/>
          <a:p>
            <a:pPr marL="276225" indent="-276225" algn="just" defTabSz="737235"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pharynx is located directly above the larynx. At the upper end, the passage from the pharynx into the oral cavity splits into two: one portion leading to the nasal cavity (the space inside the nose) and the other to the oral cavity</a:t>
            </a:r>
            <a:r>
              <a:rPr b="1"/>
              <a:t> (the space inside the mouth). </a:t>
            </a:r>
          </a:p>
          <a:p>
            <a:pPr marL="276225" indent="-276225" algn="just" defTabSz="737235"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/>
          </a:p>
          <a:p>
            <a:pPr marL="276225" indent="-276225" algn="just" defTabSz="737235"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position of the soft palate determines whether the airstream will pass through the </a:t>
            </a:r>
            <a:r>
              <a:rPr b="1" i="1"/>
              <a:t>nasal cavity</a:t>
            </a:r>
            <a:r>
              <a:t> or the </a:t>
            </a:r>
            <a:r>
              <a:rPr b="1" i="1"/>
              <a:t>oral cavity</a:t>
            </a:r>
            <a:r>
              <a:t>. </a:t>
            </a:r>
          </a:p>
          <a:p>
            <a:pPr marL="276225" indent="-276225" algn="just" defTabSz="737235"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6225" indent="-276225" algn="just" defTabSz="737235">
              <a:lnSpc>
                <a:spcPct val="90000"/>
              </a:lnSpc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</a:t>
            </a:r>
            <a:r>
              <a:rPr b="1" i="1"/>
              <a:t>soft palate or velum </a:t>
            </a:r>
            <a:r>
              <a:t>can be either </a:t>
            </a:r>
            <a:r>
              <a:rPr b="1" i="1"/>
              <a:t>raised</a:t>
            </a:r>
            <a:r>
              <a:t> to direct the airstream through the oral cavity (mouth) or</a:t>
            </a:r>
            <a:r>
              <a:rPr b="1" i="1"/>
              <a:t> lowered </a:t>
            </a:r>
            <a:r>
              <a:t>to direct the airstream into the nasal cavity (Nose). </a:t>
            </a:r>
          </a:p>
          <a:p>
            <a:pPr marL="276225" indent="-276225" algn="just" defTabSz="737235">
              <a:lnSpc>
                <a:spcPct val="90000"/>
              </a:lnSpc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6225" indent="-276225" algn="just" defTabSz="737235">
              <a:lnSpc>
                <a:spcPct val="90000"/>
              </a:lnSpc>
              <a:spcBef>
                <a:spcPts val="400"/>
              </a:spcBef>
              <a:buSzTx/>
              <a:buNone/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6225" indent="-276225" algn="just" defTabSz="737235">
              <a:lnSpc>
                <a:spcPct val="90000"/>
              </a:lnSpc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Most speech sounds are oral, made with velic closure (soft palate raised to close the nasal cavity). </a:t>
            </a:r>
          </a:p>
          <a:p>
            <a:pPr marL="276225" indent="-276225" algn="just" defTabSz="737235">
              <a:lnSpc>
                <a:spcPct val="90000"/>
              </a:lnSpc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6225" indent="-276225" algn="just" defTabSz="737235">
              <a:lnSpc>
                <a:spcPct val="90000"/>
              </a:lnSpc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Sounds made in the oral cavity are termed </a:t>
            </a:r>
            <a:r>
              <a:rPr b="1" i="1">
                <a:solidFill>
                  <a:srgbClr val="FF0000"/>
                </a:solidFill>
              </a:rPr>
              <a:t>Oral Sounds, </a:t>
            </a:r>
          </a:p>
          <a:p>
            <a:pPr marL="276225" indent="-276225" algn="just" defTabSz="737235">
              <a:lnSpc>
                <a:spcPct val="90000"/>
              </a:lnSpc>
              <a:spcBef>
                <a:spcPts val="400"/>
              </a:spcBef>
              <a:defRPr sz="1725" b="1" i="1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</a:t>
            </a:r>
            <a:r>
              <a:rPr i="0"/>
              <a:t>[p, f, θ, t, s, ʃ, tʃ, k, h,  ð, d, ɹ, l, z, dʒ, j, ɡ, w, v, b] </a:t>
            </a:r>
          </a:p>
          <a:p>
            <a:pPr marL="276225" indent="-276225" algn="just" defTabSz="737235">
              <a:lnSpc>
                <a:spcPct val="90000"/>
              </a:lnSpc>
              <a:spcBef>
                <a:spcPts val="400"/>
              </a:spcBef>
              <a:buSzTx/>
              <a:buNone/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marL="276225" indent="-276225" algn="just" defTabSz="737235">
              <a:lnSpc>
                <a:spcPct val="90000"/>
              </a:lnSpc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1" i="1">
                <a:solidFill>
                  <a:srgbClr val="FF0000"/>
                </a:solidFill>
              </a:rPr>
              <a:t>Nasal Sounds, e.g.   </a:t>
            </a:r>
            <a:r>
              <a:rPr b="1">
                <a:solidFill>
                  <a:srgbClr val="FF0000"/>
                </a:solidFill>
              </a:rPr>
              <a:t>[m, n, ŋ]  and       [ɳ  ɲ ɱ ɴ]</a:t>
            </a:r>
          </a:p>
          <a:p>
            <a:pPr marL="276225" indent="-276225" algn="just" defTabSz="737235">
              <a:spcBef>
                <a:spcPts val="400"/>
              </a:spcBef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>
              <a:solidFill>
                <a:srgbClr val="FF0000"/>
              </a:solidFill>
            </a:endParaRPr>
          </a:p>
          <a:p>
            <a:pPr marL="276225" indent="-276225" algn="just" defTabSz="737235">
              <a:spcBef>
                <a:spcPts val="400"/>
              </a:spcBef>
              <a:buSzTx/>
              <a:buNone/>
              <a:defRPr sz="1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spcBef>
                <a:spcPts val="5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Lips:-</a:t>
            </a:r>
            <a:r>
              <a:rPr b="0"/>
              <a:t>The lips are one of the most important organs of speech. They can be moved, rounded or protruded to produce speech. </a:t>
            </a:r>
          </a:p>
          <a:p>
            <a:pPr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>
              <a:spcBef>
                <a:spcPts val="5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Teeth:-</a:t>
            </a:r>
            <a:r>
              <a:rPr b="0"/>
              <a:t>The term normally applies to sounds made by the tongue-tip against or close to the front teeth, e.g. English /θ, ð/. </a:t>
            </a:r>
          </a:p>
          <a:p>
            <a:pPr>
              <a:spcBef>
                <a:spcPts val="500"/>
              </a:spcBef>
              <a:buSzTx/>
              <a:buNone/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  <a:p>
            <a:pPr>
              <a:spcBef>
                <a:spcPts val="5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Alveolar Ridge:-</a:t>
            </a:r>
            <a:r>
              <a:rPr b="0"/>
              <a:t>The alveolar ridge is the part just after the upper front teeth; the ridge immediately behind the upper front teeth.  </a:t>
            </a:r>
          </a:p>
          <a:p>
            <a:pPr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>
              <a:spcBef>
                <a:spcPts val="5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Palate:-</a:t>
            </a:r>
            <a:r>
              <a:rPr b="0"/>
              <a:t>The palate is the roof of the oral cavity. It is divided into</a:t>
            </a:r>
            <a:r>
              <a:t> </a:t>
            </a:r>
            <a:r>
              <a:rPr b="0"/>
              <a:t>HARD PALATE and SOFT PALATE.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2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2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2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2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2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2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2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2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2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2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</a:t>
            </a:r>
            <a:r>
              <a:rPr b="1"/>
              <a:t> </a:t>
            </a:r>
            <a:r>
              <a:rPr b="1">
                <a:solidFill>
                  <a:srgbClr val="FF0000"/>
                </a:solidFill>
              </a:rPr>
              <a:t>soft palate/velum</a:t>
            </a:r>
            <a:r>
              <a:rPr b="1"/>
              <a:t> </a:t>
            </a:r>
            <a:r>
              <a:t>is the smooth part of the roof of the oral cavity.</a:t>
            </a:r>
          </a:p>
          <a:p>
            <a:pPr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</a:t>
            </a:r>
            <a:r>
              <a:rPr b="1"/>
              <a:t> </a:t>
            </a:r>
            <a:r>
              <a:rPr b="1">
                <a:solidFill>
                  <a:srgbClr val="FF0000"/>
                </a:solidFill>
              </a:rPr>
              <a:t>hard palate</a:t>
            </a:r>
            <a:r>
              <a:rPr b="1"/>
              <a:t> </a:t>
            </a:r>
            <a:r>
              <a:t>is the hard part of the roof of the oral cavity.</a:t>
            </a:r>
          </a:p>
          <a:p>
            <a:pPr>
              <a:buSzTx/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spcBef>
                <a:spcPts val="5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Uvula:-</a:t>
            </a:r>
            <a:r>
              <a:rPr b="0"/>
              <a:t>located below the velum or the soft palate.</a:t>
            </a:r>
          </a:p>
          <a:p>
            <a:pPr>
              <a:buSzTx/>
              <a:buNone/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>
              <a:spcBef>
                <a:spcPts val="5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Pharynx:-</a:t>
            </a:r>
            <a:r>
              <a:rPr b="0"/>
              <a:t>located below the uvula; it is the cavity leading down to the larynx and the lungs. </a:t>
            </a:r>
          </a:p>
          <a:p>
            <a:pPr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>
              <a:spcBef>
                <a:spcPts val="5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Nasal Cavity:-</a:t>
            </a:r>
            <a:r>
              <a:rPr b="0"/>
              <a:t>This is located above the roof of the mouth.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2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2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2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2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2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2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2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2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2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2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1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buSzTx/>
              <a:buNone/>
              <a:defRPr sz="2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				The Tongue</a:t>
            </a:r>
          </a:p>
          <a:p>
            <a:pPr marL="342900" indent="-342900"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tongue is one of the organs of speech. The body of the tongue is very flexible and capable of assuming a wide variety of shapes. </a:t>
            </a:r>
          </a:p>
          <a:p>
            <a:pPr marL="342900" indent="-342900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spcBef>
                <a:spcPts val="600"/>
              </a:spcBef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Although, it has no natural anatomical divisions, phoneticians are able to divide it into </a:t>
            </a:r>
            <a:r>
              <a:rPr b="1" i="1">
                <a:solidFill>
                  <a:srgbClr val="FF0000"/>
                </a:solidFill>
              </a:rPr>
              <a:t>five</a:t>
            </a:r>
            <a:r>
              <a:t> parts: tip, blade, front, back and root. </a:t>
            </a:r>
          </a:p>
          <a:p>
            <a:pPr>
              <a:buSzTx/>
              <a:buNone/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spcBef>
                <a:spcPts val="600"/>
              </a:spcBef>
              <a:defRPr sz="2000" b="1" i="1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Tip:-</a:t>
            </a:r>
            <a:r>
              <a:rPr b="0" i="0">
                <a:solidFill>
                  <a:srgbClr val="000000"/>
                </a:solidFill>
              </a:rPr>
              <a:t> is a very sensitive organ of touch. It is one of the active articulators that can be moved against a passive articulator to make a speech sound.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dur="indefinite" fill="hold"/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dur="indefinite" fill="hold"/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dur="indefinite" fill="hold"/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>
              <a:defRPr b="1" i="1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Blade</a:t>
            </a:r>
            <a:r>
              <a:rPr b="0" i="0">
                <a:solidFill>
                  <a:srgbClr val="000000"/>
                </a:solidFill>
              </a:rPr>
              <a:t>:-the part of the tongue which lies below the alveolar ridge when the tongue is at rest.</a:t>
            </a:r>
          </a:p>
          <a:p>
            <a:pPr>
              <a:buSzTx/>
              <a:buNone/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>
              <a:solidFill>
                <a:srgbClr val="000000"/>
              </a:solidFill>
            </a:endParaRPr>
          </a:p>
          <a:p>
            <a:pPr>
              <a:defRPr b="1" i="1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Front</a:t>
            </a:r>
            <a:r>
              <a:rPr b="0" i="0">
                <a:solidFill>
                  <a:srgbClr val="000000"/>
                </a:solidFill>
              </a:rPr>
              <a:t>:-lies below the hard palate when the tongue is at rest.</a:t>
            </a:r>
          </a:p>
          <a:p>
            <a:pPr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>
              <a:solidFill>
                <a:srgbClr val="000000"/>
              </a:solidFill>
            </a:endParaRPr>
          </a:p>
          <a:p>
            <a:pPr>
              <a:defRPr b="1" i="1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Back</a:t>
            </a:r>
            <a:r>
              <a:rPr b="0" i="0">
                <a:solidFill>
                  <a:srgbClr val="000000"/>
                </a:solidFill>
              </a:rPr>
              <a:t>:-lies below the soft palate when the tongue is at rest.</a:t>
            </a:r>
          </a:p>
          <a:p>
            <a:pPr>
              <a:buSzTx/>
              <a:buNone/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>
              <a:solidFill>
                <a:srgbClr val="000000"/>
              </a:solidFill>
            </a:endParaRPr>
          </a:p>
          <a:p>
            <a:pPr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  <a:r>
              <a:rPr>
                <a:solidFill>
                  <a:srgbClr val="FF0000"/>
                </a:solidFill>
              </a:rPr>
              <a:t>Root</a:t>
            </a:r>
            <a:r>
              <a:t>:-faces downwards the rear wall of the pharynx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57912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over dir="lu"/>
      </p:transition>
    </mc:Choice>
    <mc:Fallback xmlns="">
      <p:transition spd="slow">
        <p:cover dir="l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7620000" cy="61722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itle 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703580">
              <a:defRPr sz="3000"/>
            </a:pPr>
            <a:r>
              <a:t>The Speech Organs</a:t>
            </a:r>
            <a:br/>
            <a:endParaRPr/>
          </a:p>
        </p:txBody>
      </p:sp>
      <p:pic>
        <p:nvPicPr>
          <p:cNvPr id="252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447800"/>
            <a:ext cx="5891213" cy="51816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62001"/>
            <a:ext cx="6324600" cy="6324599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sh/>
      </p:transition>
    </mc:Choice>
    <mc:Fallback xmlns="">
      <p:transition spd="slow">
        <p:push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6294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42900" indent="-342900" algn="just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dirty="0"/>
              <a:t>Phonation </a:t>
            </a:r>
          </a:p>
          <a:p>
            <a:pPr marL="342900" indent="-342900" algn="just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dirty="0"/>
          </a:p>
          <a:p>
            <a:pPr marL="342900" indent="-342900" algn="just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VOICELESS SOUNDS:- made with the vocal folds wide apart so that the air passes through without causing the vocal folds to vibrate. </a:t>
            </a:r>
          </a:p>
          <a:p>
            <a:pPr marL="342900" indent="-342900" algn="just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42900" indent="-342900" algn="just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 e.g. in English </a:t>
            </a:r>
            <a:r>
              <a:rPr dirty="0">
                <a:solidFill>
                  <a:srgbClr val="FF0000"/>
                </a:solidFill>
              </a:rPr>
              <a:t>[p, f, </a:t>
            </a:r>
            <a:r>
              <a:rPr dirty="0" err="1">
                <a:solidFill>
                  <a:srgbClr val="FF0000"/>
                </a:solidFill>
              </a:rPr>
              <a:t>θ</a:t>
            </a:r>
            <a:r>
              <a:rPr dirty="0">
                <a:solidFill>
                  <a:srgbClr val="FF0000"/>
                </a:solidFill>
              </a:rPr>
              <a:t>, t, s, </a:t>
            </a:r>
            <a:r>
              <a:rPr dirty="0" err="1">
                <a:solidFill>
                  <a:srgbClr val="FF0000"/>
                </a:solidFill>
              </a:rPr>
              <a:t>ʃ</a:t>
            </a:r>
            <a:r>
              <a:rPr dirty="0">
                <a:solidFill>
                  <a:srgbClr val="FF0000"/>
                </a:solidFill>
              </a:rPr>
              <a:t>, </a:t>
            </a:r>
            <a:r>
              <a:rPr dirty="0" err="1">
                <a:solidFill>
                  <a:srgbClr val="FF0000"/>
                </a:solidFill>
              </a:rPr>
              <a:t>tʃ</a:t>
            </a:r>
            <a:r>
              <a:rPr dirty="0">
                <a:solidFill>
                  <a:srgbClr val="FF0000"/>
                </a:solidFill>
              </a:rPr>
              <a:t>, k, h] </a:t>
            </a:r>
          </a:p>
          <a:p>
            <a:pPr marL="342900" indent="-342900" algn="just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>
              <a:solidFill>
                <a:srgbClr val="FF0000"/>
              </a:solidFill>
            </a:endParaRPr>
          </a:p>
          <a:p>
            <a:pPr marL="342900" indent="-342900" algn="just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>
              <a:solidFill>
                <a:srgbClr val="FF0000"/>
              </a:solidFill>
            </a:endParaRPr>
          </a:p>
          <a:p>
            <a:pPr marL="342900" indent="-342900" algn="just">
              <a:defRPr sz="20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>
                <a:sym typeface="+mn-ea"/>
              </a:rPr>
              <a:t>We will look at the sounds of English, </a:t>
            </a:r>
            <a:r>
              <a:rPr b="1" dirty="0">
                <a:sym typeface="+mn-ea"/>
              </a:rPr>
              <a:t>how</a:t>
            </a:r>
            <a:r>
              <a:rPr dirty="0">
                <a:sym typeface="+mn-ea"/>
              </a:rPr>
              <a:t> and </a:t>
            </a:r>
            <a:r>
              <a:rPr b="1" dirty="0">
                <a:sym typeface="+mn-ea"/>
              </a:rPr>
              <a:t>where</a:t>
            </a:r>
            <a:r>
              <a:rPr dirty="0">
                <a:sym typeface="+mn-ea"/>
              </a:rPr>
              <a:t> they are made and </a:t>
            </a:r>
            <a:r>
              <a:rPr lang="en-US" dirty="0">
                <a:sym typeface="+mn-ea"/>
              </a:rPr>
              <a:t>how there combined to form words.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241300" y="0"/>
            <a:ext cx="9144000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1450" indent="-171450" algn="just">
              <a:defRPr sz="1800" b="1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2400" dirty="0">
                <a:latin typeface="Times New Roman Regular" panose="02020503050405090304" charset="0"/>
                <a:cs typeface="Times New Roman Regular" panose="02020503050405090304" charset="0"/>
              </a:rPr>
              <a:t>Phonological </a:t>
            </a:r>
            <a:r>
              <a:rPr sz="2400" dirty="0">
                <a:latin typeface="Times New Roman Regular" panose="02020503050405090304" charset="0"/>
                <a:cs typeface="Times New Roman Regular" panose="02020503050405090304" charset="0"/>
              </a:rPr>
              <a:t>Rank</a:t>
            </a:r>
            <a:r>
              <a:rPr lang="en-US" sz="2400" dirty="0">
                <a:latin typeface="Times New Roman Regular" panose="02020503050405090304" charset="0"/>
                <a:cs typeface="Times New Roman Regular" panose="02020503050405090304" charset="0"/>
              </a:rPr>
              <a:t>-</a:t>
            </a:r>
            <a:r>
              <a:rPr sz="2400" dirty="0">
                <a:latin typeface="Times New Roman Regular" panose="02020503050405090304" charset="0"/>
                <a:cs typeface="Times New Roman Regular" panose="02020503050405090304" charset="0"/>
              </a:rPr>
              <a:t>Scale </a:t>
            </a:r>
          </a:p>
          <a:p>
            <a:pPr marL="171450" indent="-171450" algn="just">
              <a:defRPr sz="1800" b="1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 dirty="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                               </a:t>
            </a:r>
            <a:r>
              <a:rPr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↓</a:t>
            </a:r>
            <a:endParaRPr sz="24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</a:endParaRPr>
          </a:p>
          <a:p>
            <a:pPr marL="2571750" lvl="7" indent="-171450" algn="just"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Phoneme</a:t>
            </a:r>
            <a:endParaRPr sz="24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</a:endParaRPr>
          </a:p>
          <a:p>
            <a:pPr marL="0" lvl="6" indent="2334260" algn="just">
              <a:buSzTx/>
              <a:buNone/>
              <a:defRPr sz="2200"/>
            </a:pPr>
            <a:r>
              <a:rPr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 	↓</a:t>
            </a:r>
          </a:p>
          <a:p>
            <a:pPr marL="2571750" lvl="7" indent="-171450" algn="just">
              <a:defRPr sz="22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Vowels</a:t>
            </a:r>
            <a:endParaRPr sz="24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</a:endParaRPr>
          </a:p>
          <a:p>
            <a:pPr marL="0" lvl="6" indent="2624455" algn="just">
              <a:buSzTx/>
              <a:buNone/>
              <a:defRPr sz="2200"/>
            </a:pPr>
            <a:r>
              <a:rPr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	↓</a:t>
            </a:r>
          </a:p>
          <a:p>
            <a:pPr marL="2571750" lvl="7" indent="-171450" algn="just"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Consonant</a:t>
            </a:r>
            <a:endParaRPr sz="24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</a:endParaRPr>
          </a:p>
          <a:p>
            <a:pPr marL="0" lvl="6" indent="2334260" algn="just">
              <a:buSzTx/>
              <a:buNone/>
              <a:defRPr sz="2200"/>
            </a:pPr>
            <a:r>
              <a:rPr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	↓</a:t>
            </a:r>
          </a:p>
          <a:p>
            <a:pPr marL="2571750" lvl="7" indent="-171450" algn="just"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Syllable</a:t>
            </a:r>
            <a:endParaRPr sz="24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</a:endParaRPr>
          </a:p>
          <a:p>
            <a:pPr marL="0" lvl="6" indent="2334260" algn="just">
              <a:buSzTx/>
              <a:buNone/>
              <a:defRPr sz="2200"/>
            </a:pPr>
            <a:r>
              <a:rPr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	↓</a:t>
            </a:r>
          </a:p>
          <a:p>
            <a:pPr marL="2571750" lvl="7" indent="-171450" algn="just"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Stress</a:t>
            </a:r>
            <a:endParaRPr sz="24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</a:endParaRPr>
          </a:p>
          <a:p>
            <a:pPr marL="2400300" lvl="7" indent="0" algn="just">
              <a:buNone/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      ↓</a:t>
            </a:r>
          </a:p>
          <a:p>
            <a:pPr marL="2400300" lvl="7" indent="0" algn="just">
              <a:buNone/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</a:rPr>
              <a:t>Intonation </a:t>
            </a:r>
            <a:r>
              <a:rPr lang="en-US" sz="2400" dirty="0">
                <a:latin typeface="Times New Roman Regular" panose="02020503050405090304" charset="0"/>
                <a:cs typeface="Times New Roman Regular" panose="02020503050405090304" charset="0"/>
              </a:rPr>
              <a:t>(falling and rising nuclear tone)</a:t>
            </a:r>
            <a:endParaRPr sz="2400" dirty="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2571750" lvl="7" indent="-171450" algn="just"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 dirty="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sh/>
      </p:transition>
    </mc:Choice>
    <mc:Fallback xmlns="">
      <p:transition spd="slow">
        <p:push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62865"/>
            <a:ext cx="9144000" cy="6795135"/>
          </a:xfrm>
          <a:prstGeom prst="rect">
            <a:avLst/>
          </a:prstGeom>
        </p:spPr>
        <p:txBody>
          <a:bodyPr>
            <a:noAutofit/>
          </a:bodyPr>
          <a:lstStyle/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sz="3600" dirty="0"/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sz="3600" dirty="0"/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sz="3600" dirty="0"/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sz="3600" dirty="0"/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sz="3600" dirty="0"/>
          </a:p>
          <a:p>
            <a:pPr marL="0" indent="0" algn="just" defTabSz="786130">
              <a:spcBef>
                <a:spcPts val="400"/>
              </a:spcBef>
              <a:buNone/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3600" dirty="0"/>
              <a:t>			Phonemes</a:t>
            </a:r>
          </a:p>
        </p:txBody>
      </p:sp>
    </p:spTree>
    <p:extLst>
      <p:ext uri="{BB962C8B-B14F-4D97-AF65-F5344CB8AC3E}">
        <p14:creationId xmlns:p14="http://schemas.microsoft.com/office/powerpoint/2010/main" val="743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62865"/>
            <a:ext cx="9144000" cy="6795135"/>
          </a:xfrm>
          <a:prstGeom prst="rect">
            <a:avLst/>
          </a:prstGeom>
        </p:spPr>
        <p:txBody>
          <a:bodyPr>
            <a:noAutofit/>
          </a:bodyPr>
          <a:lstStyle/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sz="3600" dirty="0"/>
          </a:p>
          <a:p>
            <a:pPr marL="0" indent="0" algn="just" defTabSz="786130">
              <a:spcBef>
                <a:spcPts val="400"/>
              </a:spcBef>
              <a:buNone/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sz="3600" dirty="0"/>
          </a:p>
          <a:p>
            <a:pPr marL="0" indent="0" algn="just" defTabSz="786130">
              <a:spcBef>
                <a:spcPts val="400"/>
              </a:spcBef>
              <a:buNone/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sz="3600" dirty="0"/>
          </a:p>
          <a:p>
            <a:pPr marL="0" indent="0" algn="just" defTabSz="786130">
              <a:spcBef>
                <a:spcPts val="400"/>
              </a:spcBef>
              <a:buNone/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3600" dirty="0"/>
              <a:t>	Consonant Classified</a:t>
            </a:r>
          </a:p>
        </p:txBody>
      </p:sp>
    </p:spTree>
    <p:extLst>
      <p:ext uri="{BB962C8B-B14F-4D97-AF65-F5344CB8AC3E}">
        <p14:creationId xmlns:p14="http://schemas.microsoft.com/office/powerpoint/2010/main" val="3798693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circle/>
      </p:transition>
    </mc:Choice>
    <mc:Fallback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Content Placeholder 2"/>
          <p:cNvSpPr txBox="1"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7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 dirty="0"/>
              <a:t>			</a:t>
            </a:r>
            <a:endParaRPr lang="en-US" sz="2400" dirty="0"/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7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400" dirty="0"/>
              <a:t>				</a:t>
            </a:r>
            <a:endParaRPr sz="2400" dirty="0"/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  <a:defRPr sz="2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400" dirty="0"/>
              <a:t>	1. </a:t>
            </a:r>
            <a:r>
              <a:rPr sz="2400" dirty="0"/>
              <a:t>Place of Articulation: </a:t>
            </a:r>
            <a:r>
              <a:rPr sz="2400" b="0" dirty="0"/>
              <a:t>the </a:t>
            </a:r>
            <a:r>
              <a:rPr sz="2400" dirty="0"/>
              <a:t>location</a:t>
            </a:r>
            <a:r>
              <a:rPr sz="2400" b="0" dirty="0"/>
              <a:t> in the </a:t>
            </a:r>
            <a:r>
              <a:rPr sz="2400" dirty="0"/>
              <a:t>vocal tract</a:t>
            </a:r>
            <a:r>
              <a:rPr sz="2400" b="0" dirty="0"/>
              <a:t> where an </a:t>
            </a:r>
            <a:r>
              <a:rPr lang="en-US" sz="2400" b="0" dirty="0"/>
              <a:t> 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  <a:defRPr sz="22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400" dirty="0"/>
              <a:t>	</a:t>
            </a:r>
            <a:r>
              <a:rPr sz="2400" b="0" dirty="0"/>
              <a:t>articulation or a constriction occurs.</a:t>
            </a:r>
          </a:p>
          <a:p>
            <a:pPr marL="342899" indent="-342899">
              <a:lnSpc>
                <a:spcPct val="90000"/>
              </a:lnSpc>
              <a:spcBef>
                <a:spcPts val="600"/>
              </a:spcBef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400" b="0" dirty="0"/>
          </a:p>
          <a:p>
            <a:pPr marL="342899" indent="-342899">
              <a:lnSpc>
                <a:spcPct val="90000"/>
              </a:lnSpc>
              <a:spcBef>
                <a:spcPts val="600"/>
              </a:spcBef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400" dirty="0"/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400" b="1" dirty="0"/>
              <a:t>		2. Manner of Articulation: </a:t>
            </a:r>
            <a:r>
              <a:rPr lang="en-US" sz="2400" dirty="0"/>
              <a:t>constriction </a:t>
            </a:r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en-US" sz="2400" dirty="0"/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en-US" sz="2400" dirty="0"/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400" dirty="0"/>
              <a:t>		3. </a:t>
            </a:r>
            <a:r>
              <a:rPr lang="en-US" sz="2400" b="1" dirty="0"/>
              <a:t>Voicing</a:t>
            </a:r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400" dirty="0"/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 dirty="0"/>
              <a:t> </a:t>
            </a:r>
          </a:p>
        </p:txBody>
      </p:sp>
      <p:sp>
        <p:nvSpPr>
          <p:cNvPr id="386" name="Slide Number"/>
          <p:cNvSpPr txBox="1">
            <a:spLocks noGrp="1"/>
          </p:cNvSpPr>
          <p:nvPr>
            <p:ph type="sldNum" sz="quarter" idx="12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738739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"/>
            <a:ext cx="7086600" cy="55626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/m/</a:t>
            </a:r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 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Its spelt: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m</a:t>
            </a:r>
            <a:r>
              <a:rPr b="0" i="0" dirty="0"/>
              <a:t>-		morning, my, man, gum, sample, amber, </a:t>
            </a:r>
            <a:r>
              <a:rPr lang="en-US" b="0" i="0" dirty="0"/>
              <a:t>man, </a:t>
            </a:r>
            <a:r>
              <a:rPr lang="en-US" b="0" i="0" dirty="0" err="1"/>
              <a:t>mamorn</a:t>
            </a:r>
            <a:r>
              <a:rPr lang="en-US" b="0" i="0" dirty="0"/>
              <a:t>, amount, </a:t>
            </a:r>
            <a:r>
              <a:rPr lang="en-US" b="0" i="0" dirty="0" err="1"/>
              <a:t>amunition</a:t>
            </a:r>
            <a:r>
              <a:rPr lang="en-US" b="0" i="0" dirty="0"/>
              <a:t>, </a:t>
            </a:r>
            <a:r>
              <a:rPr lang="en-US" b="0" i="0" dirty="0" err="1"/>
              <a:t>Armour</a:t>
            </a:r>
            <a:r>
              <a:rPr lang="en-US" b="0" i="0" dirty="0"/>
              <a:t>, moral, famous, farm, information, reinforcement, imagination, imagine, manage. Manual, Emmanuel, manifest, manifestation, etc.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 b="0" i="0" dirty="0"/>
          </a:p>
          <a:p>
            <a:pPr>
              <a:lnSpc>
                <a:spcPct val="90000"/>
              </a:lnSpc>
              <a:spcBef>
                <a:spcPts val="600"/>
              </a:spcBef>
              <a:defRPr sz="27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mm</a:t>
            </a:r>
            <a:r>
              <a:rPr b="0" i="0" dirty="0"/>
              <a:t>-	su</a:t>
            </a:r>
            <a:r>
              <a:rPr i="0" u="sng" dirty="0"/>
              <a:t>mm</a:t>
            </a:r>
            <a:r>
              <a:rPr b="0" i="0" dirty="0"/>
              <a:t>er, summary, committee, immoral, 			</a:t>
            </a:r>
            <a:r>
              <a:rPr b="0" i="0" dirty="0" err="1"/>
              <a:t>programmes</a:t>
            </a:r>
            <a:r>
              <a:rPr b="0" i="0" dirty="0"/>
              <a:t>, ammonite</a:t>
            </a:r>
            <a:r>
              <a:rPr lang="en-US" b="0" i="0" dirty="0"/>
              <a:t>, accommodate, accommodation, etc.</a:t>
            </a:r>
            <a:endParaRPr b="0" i="0" dirty="0"/>
          </a:p>
          <a:p>
            <a:pPr>
              <a:lnSpc>
                <a:spcPct val="90000"/>
              </a:lnSpc>
              <a:spcBef>
                <a:spcPts val="600"/>
              </a:spcBef>
              <a:buSzTx/>
              <a:buNone/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 dirty="0"/>
          </a:p>
          <a:p>
            <a:pPr>
              <a:lnSpc>
                <a:spcPct val="90000"/>
              </a:lnSpc>
              <a:spcBef>
                <a:spcPts val="600"/>
              </a:spcBef>
              <a:defRPr sz="27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mb</a:t>
            </a:r>
            <a:r>
              <a:rPr i="0" dirty="0"/>
              <a:t>-	 </a:t>
            </a:r>
            <a:r>
              <a:rPr i="0" dirty="0">
                <a:latin typeface="Times New Roman Bold" panose="02020503050405090304" charset="0"/>
                <a:cs typeface="Times New Roman Bold" panose="02020503050405090304" charset="0"/>
              </a:rPr>
              <a:t>comb, bomb, lamb, climb, womb, plumber, 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 dirty="0">
                <a:latin typeface="Times New Roman Bold" panose="02020503050405090304" charset="0"/>
                <a:cs typeface="Times New Roman Bold" panose="02020503050405090304" charset="0"/>
              </a:rPr>
              <a:t>numb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>
              <a:latin typeface="Times New Roman Bold" panose="02020503050405090304" charset="0"/>
              <a:cs typeface="Times New Roman Bold" panose="0202050305040509030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>
                <a:latin typeface="Times New Roman Bold" panose="02020503050405090304" charset="0"/>
                <a:cs typeface="Times New Roman Bold" panose="02020503050405090304" charset="0"/>
              </a:rPr>
              <a:t>Note, autumn, column, solemn, hymn)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>
              <a:latin typeface="Times New Roman Bold" panose="02020503050405090304" charset="0"/>
              <a:cs typeface="Times New Roman Bold" panose="0202050305040509030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>
                <a:latin typeface="Times New Roman Bold" panose="02020503050405090304" charset="0"/>
                <a:cs typeface="Times New Roman Bold" panose="02020503050405090304" charset="0"/>
              </a:rPr>
              <a:t>Also in 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>
                <a:latin typeface="Times New Roman Bold" panose="02020503050405090304" charset="0"/>
                <a:cs typeface="Times New Roman Bold" panose="02020503050405090304" charset="0"/>
              </a:rPr>
              <a:t>nymph, comfort, triumph, come first, circumvent, warm vest. , in fact, infant, enforce, unforced.</a:t>
            </a:r>
            <a:r>
              <a:rPr b="1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62865"/>
            <a:ext cx="9144000" cy="6795135"/>
          </a:xfrm>
          <a:prstGeom prst="rect">
            <a:avLst/>
          </a:prstGeom>
        </p:spPr>
        <p:txBody>
          <a:bodyPr>
            <a:noAutofit/>
          </a:bodyPr>
          <a:lstStyle/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/p/ spelt, </a:t>
            </a:r>
          </a:p>
          <a:p>
            <a:pPr marL="688340" lvl="1" indent="-294640" algn="just" defTabSz="786130">
              <a:spcBef>
                <a:spcPts val="400"/>
              </a:spcBef>
              <a:buChar char="•"/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e.g. ‘p’       pen, peel, tip, top, map, cup, people, </a:t>
            </a:r>
            <a:r>
              <a:rPr lang="en-US" sz="2400"/>
              <a:t>peep, pound, compound, pawn, proud, prudent, preside, precision, promotion, inprove, promote, primate, practical, printing, prepare, prefer, couple, prince, police, please, </a:t>
            </a:r>
            <a:r>
              <a:rPr sz="2400"/>
              <a:t>etc.</a:t>
            </a:r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or ‘pp’,            topple, apple, pineapple, </a:t>
            </a:r>
            <a:r>
              <a:rPr lang="en-US" sz="2400"/>
              <a:t>mapple, nipple, </a:t>
            </a:r>
            <a:r>
              <a:rPr sz="2400"/>
              <a:t>etc.</a:t>
            </a:r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also </a:t>
            </a:r>
            <a:r>
              <a:rPr sz="2400" b="1" i="1"/>
              <a:t>gh</a:t>
            </a:r>
            <a:r>
              <a:rPr sz="2400" b="1"/>
              <a:t> </a:t>
            </a:r>
          </a:p>
          <a:p>
            <a:pPr marL="1209040" lvl="2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in </a:t>
            </a:r>
            <a:r>
              <a:rPr sz="2400" b="1"/>
              <a:t>hiccough /ˈhɪkʌp/ </a:t>
            </a:r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 b="1"/>
              <a:t>Silent </a:t>
            </a:r>
            <a:r>
              <a:rPr sz="2400"/>
              <a:t>in ‘pneumonia, psychology, psalm, ptarmigan, receipt, cupboard, raspberry, etc.</a:t>
            </a:r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/b/ spelt      b’      e.g. ben, bed, about, behind, boat, but, bat, better, curb, </a:t>
            </a:r>
            <a:r>
              <a:rPr lang="en-US" sz="2400"/>
              <a:t>absorb, imbibe, </a:t>
            </a:r>
            <a:r>
              <a:rPr sz="2400"/>
              <a:t>etc.</a:t>
            </a:r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294640" indent="-294640" algn="just" defTabSz="786130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bb,     bubble, </a:t>
            </a:r>
            <a:endParaRPr sz="2800"/>
          </a:p>
          <a:p>
            <a:pPr marL="294640" indent="-294640" algn="just" defTabSz="786130">
              <a:lnSpc>
                <a:spcPct val="90000"/>
              </a:lnSpc>
              <a:spcBef>
                <a:spcPts val="500"/>
              </a:spcBef>
              <a:buSzTx/>
              <a:buNone/>
              <a:defRPr sz="241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80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itl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4"/>
          </a:xfrm>
          <a:prstGeom prst="rect">
            <a:avLst/>
          </a:prstGeom>
        </p:spPr>
        <p:txBody>
          <a:bodyPr/>
          <a:lstStyle/>
          <a:p>
            <a:r>
              <a:t>The labiodental</a:t>
            </a:r>
          </a:p>
        </p:txBody>
      </p:sp>
      <p:pic>
        <p:nvPicPr>
          <p:cNvPr id="265" name="Content Placeholder 4" descr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752600"/>
            <a:ext cx="3886200" cy="36576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6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4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75260" indent="-175260" algn="just" defTabSz="467995">
              <a:spcBef>
                <a:spcPts val="300"/>
              </a:spcBef>
              <a:defRPr sz="16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800"/>
              <a:t>Three-Way Description</a:t>
            </a:r>
          </a:p>
          <a:p>
            <a:pPr marL="175260" indent="-175260" algn="just" defTabSz="467995">
              <a:spcBef>
                <a:spcPts val="300"/>
              </a:spcBef>
              <a:defRPr sz="1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800"/>
          </a:p>
          <a:p>
            <a:pPr marL="175260" indent="-175260" algn="just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/f/ voiceless labiodental fricative, spelt;</a:t>
            </a:r>
          </a:p>
          <a:p>
            <a:pPr marL="175260" indent="-175260" algn="just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f- 		fork, friend, fried, fat, feet, fit, fowl, </a:t>
            </a:r>
            <a:r>
              <a:rPr lang="en-US" sz="2400"/>
              <a:t>fool, find, inform, beef, thief, fifth, finish, fantastic, famous,</a:t>
            </a:r>
            <a:r>
              <a:rPr sz="2400">
                <a:sym typeface="+mn-ea"/>
              </a:rPr>
              <a:t>form</a:t>
            </a:r>
            <a:r>
              <a:rPr lang="en-US" sz="2400">
                <a:sym typeface="+mn-ea"/>
              </a:rPr>
              <a:t>,</a:t>
            </a:r>
            <a:r>
              <a:rPr sz="2400">
                <a:sym typeface="+mn-ea"/>
              </a:rPr>
              <a:t> etc</a:t>
            </a:r>
            <a:r>
              <a:rPr lang="en-US" sz="2400"/>
              <a:t> </a:t>
            </a:r>
            <a:r>
              <a:rPr sz="2400"/>
              <a:t>etc</a:t>
            </a:r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ff-		off, office, cliff, afford, offend, coffee,   effect, suffer, </a:t>
            </a:r>
            <a:r>
              <a:rPr lang="en-US" sz="2400"/>
              <a:t>toffee, effort, </a:t>
            </a:r>
            <a:r>
              <a:rPr sz="2400"/>
              <a:t>etc.</a:t>
            </a:r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ph-		physics, phonology, diaphragm, epitaph, nephew, etc.</a:t>
            </a:r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gh-		enough, rough, cough, laugh, etc.</a:t>
            </a:r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0" indent="0" defTabSz="584835">
              <a:spcBef>
                <a:spcPts val="400"/>
              </a:spcBef>
              <a:buNone/>
              <a:defRPr sz="147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800"/>
          </a:p>
          <a:p>
            <a:pPr marL="219710" indent="-219710" defTabSz="584835">
              <a:spcBef>
                <a:spcPts val="400"/>
              </a:spcBef>
              <a:buSzTx/>
              <a:buNone/>
              <a:defRPr sz="147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800"/>
          </a:p>
          <a:p>
            <a:pPr marL="219710" indent="-219710" defTabSz="584835">
              <a:spcBef>
                <a:spcPts val="400"/>
              </a:spcBef>
              <a:defRPr sz="147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800"/>
          </a:p>
        </p:txBody>
      </p:sp>
      <p:sp>
        <p:nvSpPr>
          <p:cNvPr id="26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19710" indent="-219710" defTabSz="584835">
              <a:spcBef>
                <a:spcPts val="400"/>
              </a:spcBef>
              <a:defRPr sz="147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>
                <a:sym typeface="+mn-ea"/>
              </a:rPr>
              <a:t>/v/-voice, vote, view, veer, savage, seven, deliver, ever, rive, novel,</a:t>
            </a:r>
          </a:p>
          <a:p>
            <a:pPr marL="219710" indent="-219710" defTabSz="584835">
              <a:spcBef>
                <a:spcPts val="400"/>
              </a:spcBef>
              <a:buSzTx/>
              <a:buNone/>
              <a:defRPr sz="147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219710" indent="-219710" defTabSz="584835">
              <a:spcBef>
                <a:spcPts val="400"/>
              </a:spcBef>
              <a:defRPr sz="147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>
                <a:sym typeface="+mn-ea"/>
              </a:rPr>
              <a:t>ve-         live, active, wave, love, glove, save, (note) nephew, vex civvy, bovver, navy, veal, vex, vast vain, voice</a:t>
            </a:r>
            <a:endParaRPr sz="2400"/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>
                <a:sym typeface="+mn-ea"/>
              </a:rPr>
              <a:t>/v/ voiced labiodental fricative, </a:t>
            </a:r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>
              <a:sym typeface="+mn-ea"/>
            </a:endParaRPr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>
                <a:sym typeface="+mn-ea"/>
              </a:rPr>
              <a:t>e.g. spelt: </a:t>
            </a:r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>
                <a:sym typeface="+mn-ea"/>
              </a:rPr>
              <a:t>v-	voice, vote, view, veer, savage, seven, deliver, ever, river, novel, </a:t>
            </a:r>
            <a:r>
              <a:rPr lang="en-US" sz="2400">
                <a:sym typeface="+mn-ea"/>
              </a:rPr>
              <a:t>involve, invoke, interview, curve, mauve, valley, overload, overlord, </a:t>
            </a:r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 sz="2400">
                <a:sym typeface="+mn-ea"/>
              </a:rPr>
              <a:t> </a:t>
            </a:r>
            <a:r>
              <a:rPr sz="2400">
                <a:sym typeface="+mn-ea"/>
              </a:rPr>
              <a:t>etc.</a:t>
            </a:r>
          </a:p>
          <a:p>
            <a:pPr marL="175260" indent="-175260" defTabSz="467995">
              <a:spcBef>
                <a:spcPts val="300"/>
              </a:spcBef>
              <a:buSzTx/>
              <a:buNone/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75260" indent="-175260" defTabSz="467995">
              <a:spcBef>
                <a:spcPts val="300"/>
              </a:spcBef>
              <a:defRPr sz="13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>
                <a:sym typeface="+mn-ea"/>
              </a:rPr>
              <a:t>ve-	live, active, wave, love, gl</a:t>
            </a:r>
            <a:r>
              <a:rPr sz="2400" b="1" u="sng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ove</a:t>
            </a:r>
            <a:r>
              <a:rPr sz="2400">
                <a:sym typeface="+mn-ea"/>
              </a:rPr>
              <a:t>, sa</a:t>
            </a:r>
            <a:r>
              <a:rPr sz="2400" b="1" u="sng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ve</a:t>
            </a:r>
            <a:r>
              <a:rPr sz="2400">
                <a:sym typeface="+mn-ea"/>
              </a:rPr>
              <a:t>, </a:t>
            </a:r>
            <a:r>
              <a:rPr lang="en-US" sz="2400">
                <a:sym typeface="+mn-ea"/>
              </a:rPr>
              <a:t>mau</a:t>
            </a:r>
            <a:r>
              <a:rPr lang="en-US" sz="2400" b="1" u="sng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ve</a:t>
            </a:r>
            <a:r>
              <a:rPr lang="en-US" sz="2400">
                <a:sym typeface="+mn-ea"/>
              </a:rPr>
              <a:t>, </a:t>
            </a:r>
            <a:r>
              <a:rPr sz="2400">
                <a:sym typeface="+mn-ea"/>
              </a:rPr>
              <a:t>etc. </a:t>
            </a:r>
            <a:endParaRPr sz="2400"/>
          </a:p>
        </p:txBody>
      </p:sp>
      <p:sp>
        <p:nvSpPr>
          <p:cNvPr id="26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78" y="772713"/>
            <a:ext cx="7807443" cy="50946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7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4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80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d"/>
      </p:transition>
    </mc:Choice>
    <mc:Fallback xmlns="">
      <p:transition spd="slow">
        <p:strips dir="rd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216535" indent="-216535" defTabSz="577215">
              <a:spcBef>
                <a:spcPts val="400"/>
              </a:spcBef>
              <a:defRPr sz="184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/</a:t>
            </a:r>
            <a:r>
              <a:rPr dirty="0" err="1"/>
              <a:t>θ</a:t>
            </a:r>
            <a:r>
              <a:rPr dirty="0"/>
              <a:t>/</a:t>
            </a:r>
          </a:p>
          <a:p>
            <a:pPr marL="216535" indent="-216535" defTabSz="577215">
              <a:spcBef>
                <a:spcPts val="400"/>
              </a:spcBef>
              <a:defRPr sz="184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/</a:t>
            </a:r>
            <a:r>
              <a:rPr dirty="0" err="1"/>
              <a:t>θ</a:t>
            </a:r>
            <a:r>
              <a:rPr dirty="0"/>
              <a:t>/</a:t>
            </a:r>
            <a:r>
              <a:rPr b="0" dirty="0"/>
              <a:t> voiceless dental fricative, </a:t>
            </a:r>
          </a:p>
          <a:p>
            <a:pPr marL="216535" indent="-216535" defTabSz="577215">
              <a:spcBef>
                <a:spcPts val="400"/>
              </a:spcBef>
              <a:defRPr sz="18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e.g. spelt;</a:t>
            </a:r>
          </a:p>
          <a:p>
            <a:pPr marL="216535" indent="-216535" defTabSz="577215">
              <a:spcBef>
                <a:spcPts val="400"/>
              </a:spcBef>
              <a:defRPr sz="18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 err="1"/>
              <a:t>th</a:t>
            </a:r>
            <a:r>
              <a:rPr dirty="0"/>
              <a:t>-       </a:t>
            </a:r>
            <a:r>
              <a:rPr b="1" dirty="0"/>
              <a:t>th</a:t>
            </a:r>
            <a:r>
              <a:rPr dirty="0"/>
              <a:t>ree </a:t>
            </a:r>
            <a:r>
              <a:rPr b="1" dirty="0"/>
              <a:t>/</a:t>
            </a:r>
            <a:r>
              <a:rPr b="1" dirty="0" err="1"/>
              <a:t>θri</a:t>
            </a:r>
            <a:r>
              <a:rPr b="1" dirty="0"/>
              <a:t>ː/ </a:t>
            </a:r>
            <a:r>
              <a:rPr dirty="0"/>
              <a:t>                  something /</a:t>
            </a:r>
            <a:r>
              <a:rPr dirty="0" err="1"/>
              <a:t>sʌmθɪŋ</a:t>
            </a:r>
            <a:r>
              <a:rPr dirty="0"/>
              <a:t>/         month /</a:t>
            </a:r>
            <a:r>
              <a:rPr dirty="0" err="1"/>
              <a:t>mʌ</a:t>
            </a:r>
            <a:r>
              <a:rPr b="1" dirty="0" err="1"/>
              <a:t>nθ</a:t>
            </a:r>
            <a:r>
              <a:rPr b="1" dirty="0"/>
              <a:t>/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        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 both </a:t>
            </a:r>
            <a:r>
              <a:rPr b="1" dirty="0"/>
              <a:t>/</a:t>
            </a:r>
            <a:r>
              <a:rPr b="1" dirty="0" err="1"/>
              <a:t>bəʊθ</a:t>
            </a:r>
            <a:r>
              <a:rPr b="1" dirty="0"/>
              <a:t>/     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 dirty="0"/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thank /</a:t>
            </a:r>
            <a:r>
              <a:rPr dirty="0" err="1"/>
              <a:t>θæŋk</a:t>
            </a:r>
            <a:r>
              <a:rPr dirty="0"/>
              <a:t>/                       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third /</a:t>
            </a:r>
            <a:r>
              <a:rPr dirty="0" err="1"/>
              <a:t>θɜːd</a:t>
            </a:r>
            <a:r>
              <a:rPr dirty="0"/>
              <a:t>/                  thin  think 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thousand /ˈ</a:t>
            </a:r>
            <a:r>
              <a:rPr dirty="0" err="1"/>
              <a:t>θaʊzənd</a:t>
            </a:r>
            <a:r>
              <a:rPr dirty="0"/>
              <a:t>/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throw /</a:t>
            </a:r>
            <a:r>
              <a:rPr dirty="0" err="1"/>
              <a:t>θrəʊ</a:t>
            </a:r>
            <a:r>
              <a:rPr dirty="0"/>
              <a:t>/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nothing /ˈ</a:t>
            </a:r>
            <a:r>
              <a:rPr dirty="0" err="1"/>
              <a:t>nʌθɪŋ</a:t>
            </a:r>
            <a:r>
              <a:rPr dirty="0"/>
              <a:t>/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anything /ˈ</a:t>
            </a:r>
            <a:r>
              <a:rPr dirty="0" err="1"/>
              <a:t>eniθɪŋ</a:t>
            </a:r>
            <a:r>
              <a:rPr dirty="0"/>
              <a:t>/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author /ˈ</a:t>
            </a:r>
            <a:r>
              <a:rPr dirty="0" err="1"/>
              <a:t>ɔːθə</a:t>
            </a:r>
            <a:r>
              <a:rPr dirty="0"/>
              <a:t>/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dirty="0"/>
              <a:t>method /ˈ</a:t>
            </a:r>
            <a:r>
              <a:rPr dirty="0" err="1"/>
              <a:t>meθəd</a:t>
            </a:r>
            <a:r>
              <a:rPr dirty="0"/>
              <a:t>/</a:t>
            </a:r>
          </a:p>
          <a:p>
            <a:pPr marL="324485" indent="-225425" defTabSz="324485">
              <a:spcBef>
                <a:spcPts val="0"/>
              </a:spcBef>
              <a:buClr>
                <a:srgbClr val="3D3D3D"/>
              </a:buClr>
              <a:buFont typeface="Helvetica"/>
              <a:defRPr sz="1845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dirty="0"/>
          </a:p>
        </p:txBody>
      </p:sp>
      <p:sp>
        <p:nvSpPr>
          <p:cNvPr id="27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081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226060" indent="-226060" defTabSz="601980"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health /helθ/ </a:t>
            </a:r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north /nɔːθ/</a:t>
            </a:r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truth /truːθ/</a:t>
            </a:r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mouth /maʊθ/ </a:t>
            </a:r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thing /θɪŋ/</a:t>
            </a:r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think /θɪŋk/</a:t>
            </a:r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through /θruː/</a:t>
            </a:r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thick </a:t>
            </a:r>
            <a:r>
              <a:rPr b="1"/>
              <a:t>/θɪk/ </a:t>
            </a:r>
            <a:r>
              <a:t>                tick    /tɪk/   </a:t>
            </a:r>
          </a:p>
          <a:p>
            <a:pPr marL="338455" indent="-234950" defTabSz="337820">
              <a:spcBef>
                <a:spcPts val="0"/>
              </a:spcBef>
              <a:buClr>
                <a:srgbClr val="3D3D3D"/>
              </a:buClr>
              <a:buFont typeface="Helvetica"/>
              <a:defRPr sz="1850">
                <a:solidFill>
                  <a:srgbClr val="3D3D3D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26060" indent="-226060" defTabSz="601980"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thief,     </a:t>
            </a:r>
            <a:r>
              <a:rPr lang="en-US"/>
              <a:t>thieves</a:t>
            </a:r>
          </a:p>
          <a:p>
            <a:pPr marL="226060" indent="-226060" defTabSz="601980"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/>
          </a:p>
          <a:p>
            <a:pPr marL="226060" indent="-226060" defTabSz="601980"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thought, </a:t>
            </a:r>
            <a:r>
              <a:rPr lang="en-US"/>
              <a:t>				*</a:t>
            </a:r>
            <a:r>
              <a:t>taught </a:t>
            </a:r>
          </a:p>
          <a:p>
            <a:pPr marL="226060" indent="-226060" defTabSz="601980"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26060" indent="-226060" defTabSz="601980"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thumb, ether, ethics, lethal, method, author, anthem, lengthy, smith</a:t>
            </a:r>
            <a:r>
              <a:rPr b="1"/>
              <a:t>, </a:t>
            </a:r>
            <a:r>
              <a:t>health, path, cloth, birth, month, </a:t>
            </a:r>
            <a:r>
              <a:rPr lang="en-US"/>
              <a:t>everything, anything, </a:t>
            </a:r>
            <a:r>
              <a:t>etc.</a:t>
            </a:r>
          </a:p>
          <a:p>
            <a:pPr marL="226060" indent="-226060" defTabSz="601980"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</p:txBody>
      </p:sp>
      <p:sp>
        <p:nvSpPr>
          <p:cNvPr id="27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496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05435" indent="-305435" defTabSz="813435">
              <a:spcBef>
                <a:spcPts val="6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305435" indent="-305435" defTabSz="813435">
              <a:spcBef>
                <a:spcPts val="600"/>
              </a:spcBef>
              <a:defRPr sz="21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/</a:t>
            </a:r>
            <a:r>
              <a:rPr sz="2400" i="0"/>
              <a:t>ð/</a:t>
            </a:r>
            <a:r>
              <a:rPr sz="2400" b="0" i="0"/>
              <a:t> </a:t>
            </a:r>
            <a:r>
              <a:rPr sz="2400" i="0"/>
              <a:t>Voiced dental fricative</a:t>
            </a:r>
          </a:p>
          <a:p>
            <a:pPr marL="305435" indent="-305435" defTabSz="813435">
              <a:spcBef>
                <a:spcPts val="600"/>
              </a:spcBef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305435" indent="-305435" defTabSz="813435">
              <a:spcBef>
                <a:spcPts val="600"/>
              </a:spcBef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spelt</a:t>
            </a:r>
            <a:endParaRPr sz="2400" i="1"/>
          </a:p>
          <a:p>
            <a:pPr marL="305435" indent="-305435" defTabSz="813435">
              <a:spcBef>
                <a:spcPts val="6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-all function words beginning with      </a:t>
            </a:r>
          </a:p>
          <a:p>
            <a:pPr marL="305435" indent="-305435" defTabSz="813435">
              <a:spcBef>
                <a:spcPts val="6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 </a:t>
            </a:r>
            <a:r>
              <a:rPr sz="2400" b="1"/>
              <a:t>th-</a:t>
            </a:r>
            <a:r>
              <a:rPr sz="2400"/>
              <a:t> e.g. there, this, then, the, though, thy, they, although, </a:t>
            </a:r>
            <a:r>
              <a:rPr lang="en-US" sz="2400"/>
              <a:t>though, </a:t>
            </a:r>
            <a:r>
              <a:rPr sz="2400"/>
              <a:t>their, these, them, themselves, those, </a:t>
            </a:r>
            <a:r>
              <a:rPr lang="en-US" sz="2400"/>
              <a:t>this, that, </a:t>
            </a:r>
            <a:r>
              <a:rPr sz="2400">
                <a:sym typeface="+mn-ea"/>
              </a:rPr>
              <a:t>nonetheless, worthy, heather, </a:t>
            </a:r>
            <a:r>
              <a:rPr lang="en-US" sz="2400">
                <a:sym typeface="+mn-ea"/>
              </a:rPr>
              <a:t>either, neither, </a:t>
            </a:r>
            <a:r>
              <a:rPr sz="2400"/>
              <a:t>etc.</a:t>
            </a:r>
          </a:p>
          <a:p>
            <a:pPr marL="305435" indent="-305435" defTabSz="813435">
              <a:spcBef>
                <a:spcPts val="6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305435" indent="-305435" defTabSz="813435">
              <a:spcBef>
                <a:spcPts val="600"/>
              </a:spcBef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the </a:t>
            </a:r>
            <a:r>
              <a:rPr sz="2400" i="1"/>
              <a:t>- </a:t>
            </a:r>
            <a:r>
              <a:rPr sz="2400" b="0"/>
              <a:t>seethe, breathe, lathe, clothe,  clothing, </a:t>
            </a:r>
            <a:r>
              <a:rPr sz="2400"/>
              <a:t>tithe,</a:t>
            </a:r>
            <a:r>
              <a:rPr sz="2400" b="0"/>
              <a:t> </a:t>
            </a:r>
            <a:r>
              <a:rPr sz="2400"/>
              <a:t>writhe,</a:t>
            </a:r>
            <a:r>
              <a:rPr sz="2400" b="0"/>
              <a:t> </a:t>
            </a:r>
            <a:r>
              <a:rPr lang="en-US" sz="2400" b="0"/>
              <a:t>bathe, </a:t>
            </a:r>
            <a:endParaRPr sz="2400" b="0"/>
          </a:p>
          <a:p>
            <a:pPr marL="305435" indent="-305435" defTabSz="813435">
              <a:spcBef>
                <a:spcPts val="600"/>
              </a:spcBef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305435" indent="-305435" defTabSz="813435">
              <a:spcBef>
                <a:spcPts val="6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Also-      breathing, leather, father, mother, northern, southern, gather, either, </a:t>
            </a:r>
            <a:r>
              <a:rPr lang="en-US" sz="2400"/>
              <a:t>neither, </a:t>
            </a:r>
            <a:r>
              <a:rPr sz="2400"/>
              <a:t>etc.</a:t>
            </a:r>
          </a:p>
        </p:txBody>
      </p:sp>
      <p:sp>
        <p:nvSpPr>
          <p:cNvPr id="28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205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215900" y="-292100"/>
            <a:ext cx="9144000" cy="6858000"/>
          </a:xfrm>
          <a:prstGeom prst="rect">
            <a:avLst/>
          </a:prstGeom>
        </p:spPr>
        <p:txBody>
          <a:bodyPr/>
          <a:lstStyle/>
          <a:p>
            <a:pPr marL="305435" indent="-305435" defTabSz="813435">
              <a:spcBef>
                <a:spcPts val="600"/>
              </a:spcBef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olidFill>
                  <a:srgbClr val="333333"/>
                </a:solidFill>
              </a:rPr>
              <a:t> 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olidFill>
                  <a:srgbClr val="333333"/>
                </a:solidFill>
              </a:rPr>
              <a:t>1. </a:t>
            </a:r>
            <a:r>
              <a:rPr>
                <a:solidFill>
                  <a:srgbClr val="FF0000"/>
                </a:solidFill>
              </a:rPr>
              <a:t>Th</a:t>
            </a:r>
            <a:r>
              <a:t>ink about </a:t>
            </a:r>
            <a:r>
              <a:rPr>
                <a:solidFill>
                  <a:srgbClr val="FF0000"/>
                </a:solidFill>
              </a:rPr>
              <a:t>th</a:t>
            </a:r>
            <a:r>
              <a:t>is. </a:t>
            </a:r>
            <a:r>
              <a:rPr>
                <a:solidFill>
                  <a:srgbClr val="333333"/>
                </a:solidFill>
              </a:rPr>
              <a:t>/</a:t>
            </a:r>
            <a:r>
              <a:rPr>
                <a:solidFill>
                  <a:srgbClr val="FF0000"/>
                </a:solidFill>
              </a:rPr>
              <a:t>θ</a:t>
            </a:r>
            <a:r>
              <a:rPr>
                <a:solidFill>
                  <a:srgbClr val="333333"/>
                </a:solidFill>
              </a:rPr>
              <a:t>ɪŋk/         /</a:t>
            </a:r>
            <a:r>
              <a:rPr>
                <a:solidFill>
                  <a:srgbClr val="FF0000"/>
                </a:solidFill>
              </a:rPr>
              <a:t>ð</a:t>
            </a:r>
            <a:r>
              <a:rPr>
                <a:solidFill>
                  <a:srgbClr val="333333"/>
                </a:solidFill>
              </a:rPr>
              <a:t>ɪs/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333333"/>
              </a:solidFill>
            </a:endParaRP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333333"/>
              </a:solidFill>
            </a:endParaRP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olidFill>
                  <a:srgbClr val="333333"/>
                </a:solidFill>
              </a:rPr>
              <a:t> 2. </a:t>
            </a:r>
            <a:r>
              <a:rPr>
                <a:solidFill>
                  <a:srgbClr val="FF0000"/>
                </a:solidFill>
              </a:rPr>
              <a:t>Th</a:t>
            </a:r>
            <a:r>
              <a:t>at’s a </a:t>
            </a:r>
            <a:r>
              <a:rPr>
                <a:solidFill>
                  <a:srgbClr val="FF0000"/>
                </a:solidFill>
              </a:rPr>
              <a:t>th</a:t>
            </a:r>
            <a:r>
              <a:t>ought. </a:t>
            </a:r>
            <a:r>
              <a:rPr>
                <a:solidFill>
                  <a:srgbClr val="333333"/>
                </a:solidFill>
              </a:rPr>
              <a:t>/</a:t>
            </a:r>
            <a:r>
              <a:rPr>
                <a:solidFill>
                  <a:srgbClr val="FF0000"/>
                </a:solidFill>
              </a:rPr>
              <a:t>ð</a:t>
            </a:r>
            <a:r>
              <a:rPr>
                <a:solidFill>
                  <a:srgbClr val="333333"/>
                </a:solidFill>
              </a:rPr>
              <a:t>æt/     /</a:t>
            </a:r>
            <a:r>
              <a:rPr>
                <a:solidFill>
                  <a:srgbClr val="FF0000"/>
                </a:solidFill>
              </a:rPr>
              <a:t>θ</a:t>
            </a:r>
            <a:r>
              <a:rPr>
                <a:solidFill>
                  <a:srgbClr val="333333"/>
                </a:solidFill>
              </a:rPr>
              <a:t>ɔːt/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333333"/>
              </a:solidFill>
            </a:endParaRP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333333"/>
              </a:solidFill>
            </a:endParaRP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olidFill>
                  <a:srgbClr val="333333"/>
                </a:solidFill>
              </a:rPr>
              <a:t> 3. </a:t>
            </a:r>
            <a:r>
              <a:rPr>
                <a:solidFill>
                  <a:srgbClr val="FF0000"/>
                </a:solidFill>
              </a:rPr>
              <a:t>Th</a:t>
            </a:r>
            <a:r>
              <a:t>ey </a:t>
            </a:r>
            <a:r>
              <a:rPr>
                <a:solidFill>
                  <a:srgbClr val="FF0000"/>
                </a:solidFill>
              </a:rPr>
              <a:t>th</a:t>
            </a:r>
            <a:r>
              <a:t>ank you very much. </a:t>
            </a:r>
            <a:r>
              <a:rPr>
                <a:solidFill>
                  <a:srgbClr val="333333"/>
                </a:solidFill>
              </a:rPr>
              <a:t>/</a:t>
            </a:r>
            <a:r>
              <a:rPr>
                <a:solidFill>
                  <a:srgbClr val="FF0000"/>
                </a:solidFill>
              </a:rPr>
              <a:t>ð</a:t>
            </a:r>
            <a:r>
              <a:rPr>
                <a:solidFill>
                  <a:srgbClr val="333333"/>
                </a:solidFill>
              </a:rPr>
              <a:t>eɪ/     /</a:t>
            </a:r>
            <a:r>
              <a:rPr>
                <a:solidFill>
                  <a:srgbClr val="FF0000"/>
                </a:solidFill>
              </a:rPr>
              <a:t>θ</a:t>
            </a:r>
            <a:r>
              <a:rPr>
                <a:solidFill>
                  <a:srgbClr val="333333"/>
                </a:solidFill>
              </a:rPr>
              <a:t>æŋk/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333333"/>
              </a:solidFill>
            </a:endParaRP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333333"/>
              </a:solidFill>
            </a:endParaRP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>
                <a:solidFill>
                  <a:srgbClr val="008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olidFill>
                  <a:srgbClr val="333333"/>
                </a:solidFill>
              </a:rPr>
              <a:t> 4. </a:t>
            </a:r>
            <a:r>
              <a:t>Brea</a:t>
            </a:r>
            <a:r>
              <a:rPr>
                <a:solidFill>
                  <a:srgbClr val="FF0000"/>
                </a:solidFill>
              </a:rPr>
              <a:t>the</a:t>
            </a:r>
            <a:r>
              <a:t> a normal brea</a:t>
            </a:r>
            <a:r>
              <a:rPr>
                <a:solidFill>
                  <a:srgbClr val="FF0000"/>
                </a:solidFill>
              </a:rPr>
              <a:t>th</a:t>
            </a:r>
            <a:r>
              <a:t>.</a:t>
            </a:r>
            <a:r>
              <a:rPr>
                <a:solidFill>
                  <a:srgbClr val="333333"/>
                </a:solidFill>
              </a:rPr>
              <a:t> /briː</a:t>
            </a:r>
            <a:r>
              <a:rPr>
                <a:solidFill>
                  <a:srgbClr val="FF0000"/>
                </a:solidFill>
              </a:rPr>
              <a:t>ð</a:t>
            </a:r>
            <a:r>
              <a:rPr>
                <a:solidFill>
                  <a:srgbClr val="333333"/>
                </a:solidFill>
              </a:rPr>
              <a:t>/    /bre</a:t>
            </a:r>
            <a:r>
              <a:rPr>
                <a:solidFill>
                  <a:srgbClr val="FF0000"/>
                </a:solidFill>
              </a:rPr>
              <a:t>θ</a:t>
            </a:r>
            <a:r>
              <a:rPr>
                <a:solidFill>
                  <a:srgbClr val="333333"/>
                </a:solidFill>
              </a:rPr>
              <a:t>/</a:t>
            </a:r>
          </a:p>
          <a:p>
            <a:pPr marL="305435" indent="-305435" defTabSz="813435">
              <a:spcBef>
                <a:spcPts val="600"/>
              </a:spcBef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333333"/>
              </a:solidFill>
            </a:endParaRPr>
          </a:p>
          <a:p>
            <a:pPr marL="305435" indent="-305435" defTabSz="813435">
              <a:spcBef>
                <a:spcPts val="600"/>
              </a:spcBef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333333"/>
              </a:solidFill>
            </a:endParaRPr>
          </a:p>
          <a:p>
            <a:pPr marL="305435" indent="-305435" defTabSz="813435">
              <a:spcBef>
                <a:spcPts val="600"/>
              </a:spcBef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5. </a:t>
            </a:r>
            <a:r>
              <a:rPr b="1"/>
              <a:t>Th</a:t>
            </a:r>
            <a:r>
              <a:t>ey caught </a:t>
            </a:r>
            <a:r>
              <a:rPr b="1"/>
              <a:t>th</a:t>
            </a:r>
            <a:r>
              <a:t>e </a:t>
            </a:r>
            <a:r>
              <a:rPr b="1"/>
              <a:t>th</a:t>
            </a:r>
            <a:r>
              <a:t>ief wi</a:t>
            </a:r>
            <a:r>
              <a:rPr b="1"/>
              <a:t>th</a:t>
            </a:r>
            <a:r>
              <a:t> his tee</a:t>
            </a:r>
            <a:r>
              <a:rPr b="1"/>
              <a:t>th</a:t>
            </a:r>
            <a:r>
              <a:t> open.</a:t>
            </a:r>
          </a:p>
        </p:txBody>
      </p:sp>
      <p:sp>
        <p:nvSpPr>
          <p:cNvPr id="28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80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254CB-224A-46E9-A13C-F32B87561F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9772" y="8832"/>
            <a:ext cx="8664178" cy="6840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 defTabSz="685800" eaLnBrk="0" fontAlgn="base" hangingPunct="0"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game is over,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king and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pawn return to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same box.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must read for all retirees.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truth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all used and none functional bulbs are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same. A Senior Executive retired and shifted from his palatial official quarters to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housing society, where he owned a flat. He considered himself big and never talked to anyone. Even while walking in the community park every evening, he ignored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others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looking at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contempt. One day, it somehow transpired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elderly person sitting beside him started a conversation, and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continued to meet. Every conversation was mostly a monologue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retired Executive harping on his pet topic, “Nobody can imagine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big post and high position I held before retirement. I came to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community due to compulsions”; and so on, and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elderly person used to listen to him quietly. After many days, when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retired Executive was inquisitive about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others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elderly listener opened his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mouth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said, “After retirement, we are all like used and finished BULBS. It does not matter what a bulb’s wattage was, how much light or glitter it gave. I have been living in this community for the last 5 years and have not told anyone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 was a Member of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Parliament for two terms. On your right, over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is:- A Man who retired as General Manager in Corporation. Over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 who was a Major General in the Army.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 sitting on 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bench in spotless white dress is a PROFESSOR, who was a former lecturer in a University before retirement. He hasn’t revealed it to anyone, not even to me, but I know. "All used dysfunctional bulbs are now the same – whatever its wattage was –  10, 40, 60, 100 watts – it doesn’t matter now. </a:t>
            </a:r>
          </a:p>
        </p:txBody>
      </p:sp>
      <p:sp>
        <p:nvSpPr>
          <p:cNvPr id="726" name="Slide Number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B016208-FEB7-4DEA-BF57-97745EC13D94}" type="slidenum">
              <a:rPr lang="en-US" smtClean="0"/>
              <a:p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224047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254CB-224A-46E9-A13C-F32B87561F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9772" y="-114278"/>
            <a:ext cx="8664178" cy="7086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 defTabSz="685800" eaLnBrk="0" fontAlgn="base" hangingPunct="0"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Neither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does it matter what type of bulb it was before it got finished – LED, CFL, halogen, incandescent, fluorescent, or decorative. And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my friend, applies to you too. The day you understand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you will find peace and </a:t>
            </a:r>
            <a:r>
              <a:rPr lang="en-US" alt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tranquillity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even in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housing society. Remember,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rising sun as well as the setting sun are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beautiful and adorable. But, in reality, 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rising sun gets more importance and adoration, and is even worshipped, whereas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setting sun is not given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same reverence. It is better to understand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sooner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later. Dear friend, your current designation, title and power are not permanent. Keeping a lot of emotions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only complicates your life when you lose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one day. Remember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when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game is over,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king and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pawn go back in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same box.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Therefore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enjoy your achievements today/all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 have acquired today. Have a fabulous time ahead. Be at peace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yourself. At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end of the day all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certificates are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nothing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just a piece of paper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be replaced by only one certificate...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Certificate. Retirees, please keep in touch and support each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Where possible, put a smile on someone's face. Be your </a:t>
            </a:r>
            <a:r>
              <a:rPr lang="en-U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brother</a:t>
            </a:r>
            <a:r>
              <a:rPr lang="en-US" alt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your sister's keeper.</a:t>
            </a:r>
          </a:p>
        </p:txBody>
      </p:sp>
      <p:sp>
        <p:nvSpPr>
          <p:cNvPr id="726" name="Slide Number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B016208-FEB7-4DEA-BF57-97745EC13D94}" type="slidenum">
              <a:rPr lang="en-US" smtClean="0"/>
              <a:pPr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355408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0"/>
            <a:ext cx="8991600" cy="57912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8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3" y="6404291"/>
            <a:ext cx="263978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43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/z/- VOICED Alveolar Fricative, </a:t>
            </a: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43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43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spelt:</a:t>
            </a: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ss-		</a:t>
            </a:r>
            <a:r>
              <a:rPr b="0"/>
              <a:t>sci</a:t>
            </a:r>
            <a:r>
              <a:t>ss</a:t>
            </a:r>
            <a:r>
              <a:rPr b="0"/>
              <a:t>ors, po</a:t>
            </a:r>
            <a:r>
              <a:t>ss</a:t>
            </a:r>
            <a:r>
              <a:rPr b="0"/>
              <a:t>ess, dessert, dissolve, etc.</a:t>
            </a:r>
            <a:endParaRPr>
              <a:solidFill>
                <a:srgbClr val="FF0000"/>
              </a:solidFill>
            </a:endParaRP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FF0000"/>
              </a:solidFill>
            </a:endParaRP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z- 		</a:t>
            </a:r>
            <a:r>
              <a:rPr b="0"/>
              <a:t>zoo, zeal, zero, zip, quiz, wizard, etc.</a:t>
            </a: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zz- 		</a:t>
            </a:r>
            <a:r>
              <a:rPr b="0"/>
              <a:t>dizzy, blizzard, buzz, buzzard, dazzle, jazz, nuzzle, etc.</a:t>
            </a: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x</a:t>
            </a:r>
            <a:r>
              <a:rPr i="1"/>
              <a:t>- 		</a:t>
            </a:r>
            <a:r>
              <a:rPr b="0"/>
              <a:t>exact, anxiety, exaggerate, exempt, exhaust, 	exist, auxiliary, etc.</a:t>
            </a: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-s          </a:t>
            </a:r>
            <a:r>
              <a:rPr b="0"/>
              <a:t>is realised as </a:t>
            </a:r>
            <a:r>
              <a:t>/z</a:t>
            </a:r>
            <a:r>
              <a:rPr b="0"/>
              <a:t>/</a:t>
            </a:r>
            <a:r>
              <a:t>      </a:t>
            </a: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when after voiced sounds (but mostly when the ’s’ is used as inflection).</a:t>
            </a: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bar</a:t>
            </a:r>
            <a:r>
              <a:rPr b="1"/>
              <a:t>s</a:t>
            </a:r>
            <a:r>
              <a:t>, dog</a:t>
            </a:r>
            <a:r>
              <a:rPr b="1"/>
              <a:t>s</a:t>
            </a:r>
            <a:r>
              <a:t>, play</a:t>
            </a:r>
            <a:r>
              <a:rPr b="1"/>
              <a:t>s</a:t>
            </a:r>
            <a:r>
              <a:t>, new</a:t>
            </a:r>
            <a:r>
              <a:rPr b="1"/>
              <a:t>s</a:t>
            </a:r>
            <a:r>
              <a:t>, plea</a:t>
            </a:r>
            <a:r>
              <a:rPr b="1"/>
              <a:t>s</a:t>
            </a:r>
            <a:r>
              <a:t>e, choo</a:t>
            </a:r>
            <a:r>
              <a:rPr b="1"/>
              <a:t>s</a:t>
            </a:r>
            <a:r>
              <a:t>e, bo</a:t>
            </a:r>
            <a:r>
              <a:rPr b="1"/>
              <a:t>s</a:t>
            </a:r>
            <a:r>
              <a:t>om, pri</a:t>
            </a:r>
            <a:r>
              <a:rPr b="1"/>
              <a:t>s</a:t>
            </a:r>
            <a:r>
              <a:t>on, mould</a:t>
            </a:r>
            <a:r>
              <a:rPr b="1"/>
              <a:t>s,</a:t>
            </a:r>
            <a:r>
              <a:t> calls, boys, feel</a:t>
            </a:r>
            <a:r>
              <a:rPr b="1"/>
              <a:t>s</a:t>
            </a:r>
            <a:r>
              <a:t>, </a:t>
            </a:r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88290" indent="-288290" defTabSz="767715">
              <a:lnSpc>
                <a:spcPct val="90000"/>
              </a:lnSpc>
              <a:spcBef>
                <a:spcPts val="500"/>
              </a:spcBef>
              <a:defRPr sz="20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but curse, course, pause, etc.</a:t>
            </a:r>
          </a:p>
        </p:txBody>
      </p:sp>
      <p:sp>
        <p:nvSpPr>
          <p:cNvPr id="29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defRPr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/s/-		Voiceless Alveolar Fricative, </a:t>
            </a:r>
          </a:p>
          <a:p>
            <a:pPr>
              <a:defRPr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defRPr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spelt:</a:t>
            </a:r>
          </a:p>
          <a:p>
            <a:pPr>
              <a:defRPr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s- 		so, sun, sound, seek, soon, soul, sack, sell, etc.</a:t>
            </a:r>
          </a:p>
          <a:p>
            <a:pPr marL="342900" indent="-342900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ss-			pa</a:t>
            </a:r>
            <a:r>
              <a:rPr b="1"/>
              <a:t>ss</a:t>
            </a:r>
            <a:r>
              <a:t>, kiss, class, discuss, cassava, cassette, embarrass, witness, bless, </a:t>
            </a:r>
            <a:r>
              <a:rPr b="1"/>
              <a:t>embassy</a:t>
            </a:r>
            <a:r>
              <a:t>, mousse, cross, discuss, assist, bless, etc.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c, ce,	re</a:t>
            </a:r>
            <a:r>
              <a:rPr b="1"/>
              <a:t>c</a:t>
            </a:r>
            <a:r>
              <a:t>eive, </a:t>
            </a:r>
            <a:r>
              <a:rPr>
                <a:solidFill>
                  <a:srgbClr val="FF0000"/>
                </a:solidFill>
              </a:rPr>
              <a:t>December,</a:t>
            </a:r>
            <a:r>
              <a:t> decimal, advi</a:t>
            </a:r>
            <a:r>
              <a:rPr b="1"/>
              <a:t>c</a:t>
            </a:r>
            <a:r>
              <a:t>e, sauce, etc.</a:t>
            </a:r>
          </a:p>
          <a:p>
            <a:pPr marL="342900" indent="-342900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sc-		</a:t>
            </a:r>
            <a:r>
              <a:rPr b="1"/>
              <a:t>sc</a:t>
            </a:r>
            <a:r>
              <a:t>ience, de</a:t>
            </a:r>
            <a:r>
              <a:rPr b="1"/>
              <a:t>sc</a:t>
            </a:r>
            <a:r>
              <a:t>end, </a:t>
            </a:r>
            <a:r>
              <a:rPr b="1"/>
              <a:t>sc</a:t>
            </a:r>
            <a:r>
              <a:t>ent, ob</a:t>
            </a:r>
            <a:r>
              <a:rPr b="1"/>
              <a:t>sc</a:t>
            </a:r>
            <a:r>
              <a:t>ene, etc.</a:t>
            </a:r>
          </a:p>
          <a:p>
            <a:pPr marL="342900" indent="-342900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x- 		</a:t>
            </a:r>
            <a:r>
              <a:rPr b="1"/>
              <a:t>axe</a:t>
            </a:r>
            <a:r>
              <a:t>, a</a:t>
            </a:r>
            <a:r>
              <a:rPr b="1"/>
              <a:t>s</a:t>
            </a:r>
            <a:r>
              <a:t>k     climax, axle, reflex, etc.</a:t>
            </a:r>
          </a:p>
        </p:txBody>
      </p:sp>
      <p:sp>
        <p:nvSpPr>
          <p:cNvPr id="29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dur="indefinite" fill="hold"/>
                                        <p:tgtEl>
                                          <p:spTgt spid="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indefinite" fill="hold"/>
                                        <p:tgtEl>
                                          <p:spTgt spid="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2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dur="indefinite" fill="hold"/>
                                        <p:tgtEl>
                                          <p:spTgt spid="2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dur="indefinite" fill="hold"/>
                                        <p:tgtEl>
                                          <p:spTgt spid="2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" grpId="1" build="p" bldLvl="5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250190" indent="-250190" algn="just" defTabSz="667385">
              <a:lnSpc>
                <a:spcPct val="90000"/>
              </a:lnSpc>
              <a:spcBef>
                <a:spcPts val="400"/>
              </a:spcBef>
              <a:defRPr sz="204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alveolar plosives /t/ or /d/</a:t>
            </a:r>
          </a:p>
          <a:p>
            <a:pPr marL="250190" indent="-250190" algn="just" defTabSz="667385">
              <a:lnSpc>
                <a:spcPct val="90000"/>
              </a:lnSpc>
              <a:spcBef>
                <a:spcPts val="500"/>
              </a:spcBef>
              <a:defRPr sz="20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0190" indent="-250190" algn="just" defTabSz="667385">
              <a:lnSpc>
                <a:spcPct val="90000"/>
              </a:lnSpc>
              <a:spcBef>
                <a:spcPts val="400"/>
              </a:spcBef>
              <a:defRPr sz="20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/t/ is spelt:  </a:t>
            </a:r>
          </a:p>
          <a:p>
            <a:pPr marL="250190" indent="-250190" algn="just" defTabSz="667385">
              <a:lnSpc>
                <a:spcPct val="90000"/>
              </a:lnSpc>
              <a:spcBef>
                <a:spcPts val="400"/>
              </a:spcBef>
              <a:defRPr sz="20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0190" indent="-250190" algn="just" defTabSz="667385">
              <a:lnSpc>
                <a:spcPct val="90000"/>
              </a:lnSpc>
              <a:spcBef>
                <a:spcPts val="400"/>
              </a:spcBef>
              <a:defRPr sz="20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t-    time, tool, teat, pit, feet, slit, etc.</a:t>
            </a:r>
          </a:p>
          <a:p>
            <a:pPr marL="250190" indent="-250190" algn="just" defTabSz="667385">
              <a:lnSpc>
                <a:spcPct val="90000"/>
              </a:lnSpc>
              <a:spcBef>
                <a:spcPts val="400"/>
              </a:spcBef>
              <a:defRPr sz="20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0190" indent="-250190" algn="just" defTabSz="667385">
              <a:lnSpc>
                <a:spcPct val="90000"/>
              </a:lnSpc>
              <a:spcBef>
                <a:spcPts val="400"/>
              </a:spcBef>
              <a:defRPr sz="20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tt-    better, letter, cutter, platter, matter, etc.</a:t>
            </a:r>
          </a:p>
          <a:p>
            <a:pPr marL="250190" indent="-250190" algn="just" defTabSz="667385">
              <a:lnSpc>
                <a:spcPct val="90000"/>
              </a:lnSpc>
              <a:spcBef>
                <a:spcPts val="400"/>
              </a:spcBef>
              <a:defRPr sz="20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0190" indent="-250190" algn="just" defTabSz="667385">
              <a:lnSpc>
                <a:spcPct val="90000"/>
              </a:lnSpc>
              <a:spcBef>
                <a:spcPts val="400"/>
              </a:spcBef>
              <a:defRPr sz="20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But in some rare cases </a:t>
            </a:r>
            <a:r>
              <a:rPr b="1"/>
              <a:t>th</a:t>
            </a:r>
            <a:r>
              <a:t> words are pronounced /t/ </a:t>
            </a:r>
          </a:p>
          <a:p>
            <a:pPr marL="250190" indent="-250190" algn="just" defTabSz="667385">
              <a:lnSpc>
                <a:spcPct val="90000"/>
              </a:lnSpc>
              <a:spcBef>
                <a:spcPts val="400"/>
              </a:spcBef>
              <a:defRPr sz="204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thyme, posthumous; Thames, Thomas, Esther, etc.</a:t>
            </a:r>
          </a:p>
          <a:p>
            <a:pPr marL="250190" indent="-250190" defTabSz="667385">
              <a:spcBef>
                <a:spcPts val="500"/>
              </a:spcBef>
              <a:defRPr sz="233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0190" indent="-250190" defTabSz="667385">
              <a:spcBef>
                <a:spcPts val="500"/>
              </a:spcBef>
              <a:defRPr sz="233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-ed participle in verbs that end with a voiceless consonants, / k, p, f, s, ʃ, /; </a:t>
            </a:r>
          </a:p>
          <a:p>
            <a:pPr marL="250190" indent="-250190" defTabSz="667385">
              <a:spcBef>
                <a:spcPts val="500"/>
              </a:spcBef>
              <a:defRPr sz="233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0190" indent="-250190" defTabSz="667385">
              <a:spcBef>
                <a:spcPts val="500"/>
              </a:spcBef>
              <a:defRPr sz="233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</a:t>
            </a:r>
            <a:r>
              <a:rPr b="1"/>
              <a:t> </a:t>
            </a:r>
            <a:r>
              <a:t>kick+ed, look+ed, jump+ed, </a:t>
            </a:r>
            <a:r>
              <a:rPr sz="2480"/>
              <a:t>step+ ed, laughed</a:t>
            </a:r>
            <a:r>
              <a:t>, cough+ed, guess+ed, kiss+ ed, push+ed, kiss+ed, mash+ed, wash+ed, cash+ed, crashed, etc.</a:t>
            </a:r>
          </a:p>
          <a:p>
            <a:pPr marL="250190" indent="-250190" defTabSz="667385">
              <a:spcBef>
                <a:spcPts val="500"/>
              </a:spcBef>
              <a:defRPr sz="233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0190" indent="-250190" defTabSz="667385">
              <a:spcBef>
                <a:spcPts val="500"/>
              </a:spcBef>
              <a:defRPr sz="233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/t/ is silent in      e.g. cas</a:t>
            </a:r>
            <a:r>
              <a:rPr b="1"/>
              <a:t>t</a:t>
            </a:r>
            <a:r>
              <a:t>le, has</a:t>
            </a:r>
            <a:r>
              <a:rPr b="1"/>
              <a:t>t</a:t>
            </a:r>
            <a:r>
              <a:t>en, sof</a:t>
            </a:r>
            <a:r>
              <a:rPr b="1"/>
              <a:t>t</a:t>
            </a:r>
            <a:r>
              <a:t>en, Chris</a:t>
            </a:r>
            <a:r>
              <a:rPr b="1"/>
              <a:t>t</a:t>
            </a:r>
            <a:r>
              <a:t>mas, mor</a:t>
            </a:r>
            <a:r>
              <a:rPr b="1"/>
              <a:t>t</a:t>
            </a:r>
            <a:r>
              <a:t>gage, duve</a:t>
            </a:r>
            <a:r>
              <a:rPr b="1"/>
              <a:t>t</a:t>
            </a:r>
            <a:r>
              <a:t>, hustle, nex</a:t>
            </a:r>
            <a:r>
              <a:rPr b="1"/>
              <a:t>t</a:t>
            </a:r>
            <a:r>
              <a:t> day, firs</a:t>
            </a:r>
            <a:r>
              <a:rPr b="1"/>
              <a:t>t </a:t>
            </a:r>
            <a:r>
              <a:t>time, last man,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warp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/d/ voiced</a:t>
            </a:r>
          </a:p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Spelt </a:t>
            </a:r>
          </a:p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d-      e.g. dog, dig, do, dead, lead, peeled, lead, feed,  ladle, needle, etc.</a:t>
            </a:r>
          </a:p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dd-    e.g. ladder, bladder, sudden, fiddle, padding  etc.</a:t>
            </a:r>
          </a:p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-ed participle in verbs that end with a voiced consonants; e.g. /g, b, v, l, etc./</a:t>
            </a:r>
          </a:p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dodge+ed, leave+ ed, call+ed, bribe+ed, etc.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Alveolar nasal /n/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1"/>
              <a:t>Spelt: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/>
          </a:p>
          <a:p>
            <a:pPr marL="342900" indent="-342900">
              <a:defRPr sz="25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</a:t>
            </a:r>
            <a:r>
              <a:rPr b="0"/>
              <a:t>-         now, noon, number, new, keen, bend, bent, lean, etc.</a:t>
            </a:r>
          </a:p>
          <a:p>
            <a:pPr marL="342900" indent="-342900">
              <a:defRPr sz="25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342900" indent="-342900">
              <a:defRPr sz="25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nn</a:t>
            </a:r>
            <a:r>
              <a:rPr b="0"/>
              <a:t>-          funny, sinner, connect, annoy, innocent, innate, inner, etc.</a:t>
            </a:r>
          </a:p>
          <a:p>
            <a:pPr marL="342900" indent="-342900">
              <a:defRPr sz="25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342900" indent="-342900">
              <a:defRPr sz="25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gn</a:t>
            </a:r>
            <a:r>
              <a:rPr b="0"/>
              <a:t>-       </a:t>
            </a:r>
            <a:r>
              <a:t>gn</a:t>
            </a:r>
            <a:r>
              <a:rPr b="0"/>
              <a:t>aw, gnats, gnat, campaign, champagne, reign, alignment </a:t>
            </a:r>
          </a:p>
          <a:p>
            <a:pPr marL="342900" indent="-342900">
              <a:defRPr sz="25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342900" indent="-342900">
              <a:defRPr sz="25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kn</a:t>
            </a:r>
            <a:r>
              <a:rPr b="0"/>
              <a:t>-       </a:t>
            </a:r>
            <a:r>
              <a:t>kn</a:t>
            </a:r>
            <a:r>
              <a:rPr b="0"/>
              <a:t>ow, knife, knob, knot, </a:t>
            </a:r>
            <a:r>
              <a:t>kn</a:t>
            </a:r>
            <a:r>
              <a:rPr b="0"/>
              <a:t>uckle, knickers, etc. </a:t>
            </a:r>
          </a:p>
          <a:p>
            <a:pPr marL="342900" indent="-342900">
              <a:defRPr sz="25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342900" indent="-342900">
              <a:defRPr sz="25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0"/>
              <a:t>pn-        </a:t>
            </a:r>
            <a:r>
              <a:t>pn</a:t>
            </a:r>
            <a:r>
              <a:rPr b="0"/>
              <a:t>eumonia, </a:t>
            </a:r>
            <a:r>
              <a:t>pn</a:t>
            </a:r>
            <a:r>
              <a:rPr b="0"/>
              <a:t>eumonic, etc.</a:t>
            </a:r>
          </a:p>
          <a:p>
            <a:pPr marL="342900" indent="-342900">
              <a:defRPr sz="25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"/>
            <a:ext cx="8305800" cy="56388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161290" indent="-161290" algn="just" defTabSz="429260"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/ʃ / 	       </a:t>
            </a:r>
            <a:r>
              <a:rPr b="1"/>
              <a:t>Voiceless Post Alveolar Fricative, 			</a:t>
            </a:r>
          </a:p>
          <a:p>
            <a:pPr marL="161290" indent="-161290" algn="just" defTabSz="429260"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spelt e.g. </a:t>
            </a:r>
          </a:p>
          <a:p>
            <a:pPr marL="161290" indent="-161290" algn="just" defTabSz="429260">
              <a:spcBef>
                <a:spcPts val="300"/>
              </a:spcBef>
              <a:defRPr sz="1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sh</a:t>
            </a:r>
            <a:r>
              <a:rPr b="0"/>
              <a:t>		shoe, sham, ashes, luscious, rashly, 	douche, etc.					</a:t>
            </a:r>
          </a:p>
          <a:p>
            <a:pPr marL="161290" indent="-161290" algn="just" defTabSz="429260">
              <a:spcBef>
                <a:spcPts val="300"/>
              </a:spcBef>
              <a:defRPr sz="1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ch, chs</a:t>
            </a:r>
            <a:r>
              <a:rPr b="0"/>
              <a:t>		machine, fu</a:t>
            </a:r>
            <a:r>
              <a:t>chs</a:t>
            </a:r>
            <a:r>
              <a:rPr b="0"/>
              <a:t>ia, brochure, sachet, chalet, etc.</a:t>
            </a:r>
          </a:p>
          <a:p>
            <a:pPr marL="161290" indent="-161290" algn="just" defTabSz="429260"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161290" indent="-161290" algn="just" defTabSz="429260">
              <a:spcBef>
                <a:spcPts val="300"/>
              </a:spcBef>
              <a:defRPr sz="1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s, ss</a:t>
            </a:r>
            <a:r>
              <a:rPr b="0"/>
              <a:t>			 sure, sugar, assure, etc.</a:t>
            </a:r>
          </a:p>
          <a:p>
            <a:pPr marL="161290" indent="-161290" algn="just" defTabSz="429260"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161290" indent="-161290" algn="just" defTabSz="429260">
              <a:spcBef>
                <a:spcPts val="300"/>
              </a:spcBef>
              <a:defRPr sz="1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ti, sci, ci, ce,</a:t>
            </a:r>
            <a:r>
              <a:rPr b="0"/>
              <a:t> 	nation, mansion, conscious,  conscience, ocean,</a:t>
            </a:r>
          </a:p>
          <a:p>
            <a:pPr marL="161290" indent="-161290" algn="just" defTabSz="429260"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/ʒ/ Voiced Post Alveolar Fricative,</a:t>
            </a:r>
            <a:r>
              <a:rPr b="0"/>
              <a:t> spelt</a:t>
            </a:r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</a:t>
            </a:r>
            <a:r>
              <a:rPr b="0"/>
              <a:t>		gigolo, genre,</a:t>
            </a:r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si</a:t>
            </a:r>
            <a:r>
              <a:rPr b="0"/>
              <a:t>		vision, revision, provision, allusion,  conclusion, television, division, decision, etc.</a:t>
            </a:r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s, z, ss</a:t>
            </a:r>
            <a:r>
              <a:rPr b="0"/>
              <a:t>	              casual, pleasure, azure, measure, pleasure,</a:t>
            </a:r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ge		</a:t>
            </a:r>
            <a:r>
              <a:rPr b="0"/>
              <a:t>beige,  garage, sabotage, bourgeois, etc.</a:t>
            </a:r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161290" indent="-161290" algn="just" defTabSz="429260">
              <a:lnSpc>
                <a:spcPct val="90000"/>
              </a:lnSpc>
              <a:spcBef>
                <a:spcPts val="300"/>
              </a:spcBef>
              <a:buSzTx/>
              <a:buNone/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							 					</a:t>
            </a:r>
          </a:p>
        </p:txBody>
      </p:sp>
      <p:sp>
        <p:nvSpPr>
          <p:cNvPr id="30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1" y="6404291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Post Alveolar Affricate, /tʃ, dʒ/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/tʃ/       voiceless postalveolar affricate  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Spelt: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ch		chain, choose, change, church, chips, cheese, etc.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tch	               wretch</a:t>
            </a:r>
            <a:r>
              <a:rPr b="1"/>
              <a:t>ed</a:t>
            </a:r>
            <a:r>
              <a:t>, merchant, match, aitch, (letter h), 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ti                      question, suggestion, etc.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                      nature, statue, furniture, virtue, concerto, etc.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/dʒ/             Voiced Post Alveolar Affricate,</a:t>
            </a:r>
            <a:r>
              <a:rPr b="0"/>
              <a:t>         spelt; 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j		jam, juice, job, enjoy, jostle, judge, jell, etc.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		digital, gem, village, knowledge, gesture, etc.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dg		lodge, edge, badge, etc.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dj	   	adjacent, adjunct, </a:t>
            </a:r>
          </a:p>
          <a:p>
            <a:pPr marL="259715" indent="-259715" defTabSz="691515">
              <a:lnSpc>
                <a:spcPct val="80000"/>
              </a:lnSpc>
              <a:spcBef>
                <a:spcPts val="400"/>
              </a:spcBef>
              <a:defRPr sz="19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     exaggerate, grandeur, arduous, etc.</a:t>
            </a:r>
          </a:p>
        </p:txBody>
      </p:sp>
      <p:sp>
        <p:nvSpPr>
          <p:cNvPr id="30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39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ll dir="ld"/>
      </p:transition>
    </mc:Choice>
    <mc:Fallback xmlns="">
      <p:transition spd="slow">
        <p:pull dir="ld"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3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indefinite" fill="hold"/>
                                        <p:tgtEl>
                                          <p:spTgt spid="3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3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dur="indefinite" fill="hold"/>
                                        <p:tgtEl>
                                          <p:spTgt spid="3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indefinite" fill="hold"/>
                                        <p:tgtEl>
                                          <p:spTgt spid="3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dur="indefinite" fill="hold"/>
                                        <p:tgtEl>
                                          <p:spTgt spid="3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dur="indefinite" fill="hold"/>
                                        <p:tgtEl>
                                          <p:spTgt spid="3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dur="indefinite" fill="hold"/>
                                        <p:tgtEl>
                                          <p:spTgt spid="3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dur="indefinite" fill="hold"/>
                                        <p:tgtEl>
                                          <p:spTgt spid="3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dur="indefinite" fill="hold"/>
                                        <p:tgtEl>
                                          <p:spTgt spid="30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0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3" dur="indefinite" fill="hold"/>
                                        <p:tgtEl>
                                          <p:spTgt spid="30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0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dur="indefinite" fill="hold"/>
                                        <p:tgtEl>
                                          <p:spTgt spid="30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0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5" dur="indefinite" fill="hold"/>
                                        <p:tgtEl>
                                          <p:spTgt spid="30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dur="indefinite" fill="hold"/>
                                        <p:tgtEl>
                                          <p:spTgt spid="30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0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dur="indefinite" fill="hold"/>
                                        <p:tgtEl>
                                          <p:spTgt spid="30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0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3" dur="indefinite" fill="hold"/>
                                        <p:tgtEl>
                                          <p:spTgt spid="30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0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0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9" dur="indefinite" fill="hold"/>
                                        <p:tgtEl>
                                          <p:spTgt spid="30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0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0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1" build="p" bldLvl="5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0"/>
            <a:ext cx="6400800" cy="58674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warp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-1" y="0"/>
            <a:ext cx="9144001" cy="6858001"/>
          </a:xfrm>
          <a:prstGeom prst="rect">
            <a:avLst/>
          </a:prstGeom>
        </p:spPr>
        <p:txBody>
          <a:bodyPr/>
          <a:lstStyle/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Velars: /k, g, ŋ/</a:t>
            </a:r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They are made with the back of the tongue forming a closure with the velum/soft palate.</a:t>
            </a:r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spelling </a:t>
            </a:r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/k/ voiceless velar plosive/stop</a:t>
            </a:r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spelt——</a:t>
            </a:r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1" i="0"/>
              <a:t>k- </a:t>
            </a:r>
            <a:r>
              <a:rPr i="0"/>
              <a:t>        king, keep, revoke, bank, turkey, mark, maker, licking, etc. </a:t>
            </a:r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/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c-           carpet, cord, caught, cut, etc.</a:t>
            </a:r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cc----a</a:t>
            </a:r>
            <a:r>
              <a:rPr b="1"/>
              <a:t>cc</a:t>
            </a:r>
            <a:r>
              <a:t>used, occur, accommodation, account, occupy, occasion, etc.</a:t>
            </a:r>
          </a:p>
          <a:p>
            <a:pPr marL="264160" indent="-264160" defTabSz="703580">
              <a:lnSpc>
                <a:spcPct val="80000"/>
              </a:lnSpc>
              <a:spcBef>
                <a:spcPts val="3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cqu———           a</a:t>
            </a:r>
            <a:r>
              <a:rPr b="1" u="sng"/>
              <a:t>cqu</a:t>
            </a:r>
            <a:r>
              <a:t>ire,</a:t>
            </a:r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qu————        en</a:t>
            </a:r>
            <a:r>
              <a:rPr b="1" u="sng"/>
              <a:t>qu</a:t>
            </a:r>
            <a:r>
              <a:t>ire, re</a:t>
            </a:r>
            <a:r>
              <a:rPr b="1" u="sng"/>
              <a:t>qu</a:t>
            </a:r>
            <a:r>
              <a:t>ire </a:t>
            </a:r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qu, que—    con</a:t>
            </a:r>
            <a:r>
              <a:rPr b="1" u="sng"/>
              <a:t>qu</a:t>
            </a:r>
            <a:r>
              <a:t>er, bouquet, li</a:t>
            </a:r>
            <a:r>
              <a:rPr b="1"/>
              <a:t>qu</a:t>
            </a:r>
            <a:r>
              <a:t>or, mos</a:t>
            </a:r>
            <a:r>
              <a:rPr b="1"/>
              <a:t>qu</a:t>
            </a:r>
            <a:r>
              <a:t>ito, </a:t>
            </a:r>
            <a:r>
              <a:rPr b="1"/>
              <a:t>qu</a:t>
            </a:r>
            <a:r>
              <a:t>ite, </a:t>
            </a:r>
            <a:r>
              <a:rPr b="1"/>
              <a:t>qu</a:t>
            </a:r>
            <a:r>
              <a:t>ilt, queer, quest, etc.</a:t>
            </a:r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1"/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ch</a:t>
            </a:r>
            <a:r>
              <a:rPr b="0" i="0"/>
              <a:t>——-      stoma</a:t>
            </a:r>
            <a:r>
              <a:rPr i="0"/>
              <a:t>ch</a:t>
            </a:r>
            <a:r>
              <a:rPr b="0" i="0"/>
              <a:t>, chemist, choir, chorus, echo, character, etc. </a:t>
            </a:r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ck</a:t>
            </a:r>
            <a:r>
              <a:rPr b="0" i="0"/>
              <a:t>——      ne</a:t>
            </a:r>
            <a:r>
              <a:rPr i="0"/>
              <a:t>ck</a:t>
            </a:r>
            <a:r>
              <a:rPr b="0" i="0"/>
              <a:t>, butto</a:t>
            </a:r>
            <a:r>
              <a:rPr i="0"/>
              <a:t>ck</a:t>
            </a:r>
            <a:r>
              <a:rPr b="0" i="0"/>
              <a:t>s, hemlock, mackerel, tacky, etc, </a:t>
            </a:r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marL="264160" indent="-264160" defTabSz="703580">
              <a:lnSpc>
                <a:spcPct val="80000"/>
              </a:lnSpc>
              <a:spcBef>
                <a:spcPts val="400"/>
              </a:spcBef>
              <a:defRPr sz="18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note:           the silent </a:t>
            </a:r>
            <a:r>
              <a:rPr b="1"/>
              <a:t>c</a:t>
            </a:r>
            <a:r>
              <a:t> or </a:t>
            </a:r>
            <a:r>
              <a:rPr b="1"/>
              <a:t>k</a:t>
            </a:r>
            <a:r>
              <a:t>   in  e.g. mus</a:t>
            </a:r>
            <a:r>
              <a:rPr b="1"/>
              <a:t>c</a:t>
            </a:r>
            <a:r>
              <a:t>les, </a:t>
            </a:r>
            <a:r>
              <a:rPr b="1"/>
              <a:t>k</a:t>
            </a:r>
            <a:r>
              <a:t>new, </a:t>
            </a:r>
            <a:r>
              <a:rPr b="1"/>
              <a:t>k</a:t>
            </a:r>
            <a:r>
              <a:t>nit, </a:t>
            </a:r>
            <a:r>
              <a:rPr b="1"/>
              <a:t>k</a:t>
            </a:r>
            <a:r>
              <a:t>nife ,etc.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lnSpc>
                <a:spcPct val="8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/g/-voiced velar stop/plosive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g——-        g</a:t>
            </a:r>
            <a:r>
              <a:rPr b="0"/>
              <a:t>o, gourd, geese, agree, dragon, organ, etc.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gg</a:t>
            </a:r>
            <a:r>
              <a:rPr b="0"/>
              <a:t>——        e</a:t>
            </a:r>
            <a:r>
              <a:t>gg</a:t>
            </a:r>
            <a:r>
              <a:rPr b="0"/>
              <a:t>, a</a:t>
            </a:r>
            <a:r>
              <a:t>gg</a:t>
            </a:r>
            <a:r>
              <a:rPr b="0"/>
              <a:t>ravate, a</a:t>
            </a:r>
            <a:r>
              <a:t>gg</a:t>
            </a:r>
            <a:r>
              <a:rPr b="0"/>
              <a:t>ressive, etc.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gh</a:t>
            </a:r>
            <a:r>
              <a:rPr b="0"/>
              <a:t>——         </a:t>
            </a:r>
            <a:r>
              <a:t>gh</a:t>
            </a:r>
            <a:r>
              <a:rPr b="0"/>
              <a:t>ost, din</a:t>
            </a:r>
            <a:r>
              <a:t>ghy, gh</a:t>
            </a:r>
            <a:r>
              <a:rPr b="0"/>
              <a:t>astly, spaghetti, etc.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gue, gu</a:t>
            </a:r>
            <a:r>
              <a:rPr b="0"/>
              <a:t>—-     ro</a:t>
            </a:r>
            <a:r>
              <a:t>gue</a:t>
            </a:r>
            <a:r>
              <a:rPr b="0"/>
              <a:t>, lea</a:t>
            </a:r>
            <a:r>
              <a:t>gue</a:t>
            </a:r>
            <a:r>
              <a:rPr b="0"/>
              <a:t>, vague, guilt, guitar, guess, etc.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>
              <a:lnSpc>
                <a:spcPct val="8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note /g/ is silent in 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     </a:t>
            </a:r>
            <a:r>
              <a:rPr b="1"/>
              <a:t>g</a:t>
            </a:r>
            <a:r>
              <a:t>naw (to bite), </a:t>
            </a:r>
            <a:r>
              <a:rPr b="1"/>
              <a:t>g</a:t>
            </a:r>
            <a:r>
              <a:t>nat, diaphra</a:t>
            </a:r>
            <a:r>
              <a:rPr b="1"/>
              <a:t>g</a:t>
            </a:r>
            <a:r>
              <a:t>m, si</a:t>
            </a:r>
            <a:r>
              <a:rPr b="1"/>
              <a:t>g</a:t>
            </a:r>
            <a:r>
              <a:t>n, rei</a:t>
            </a:r>
            <a:r>
              <a:rPr b="1"/>
              <a:t>g</a:t>
            </a:r>
            <a:r>
              <a:t>n, forei</a:t>
            </a:r>
            <a:r>
              <a:rPr b="1"/>
              <a:t>g</a:t>
            </a:r>
            <a:r>
              <a:t>n,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11785" indent="-311785" algn="just" defTabSz="831850">
              <a:spcBef>
                <a:spcPts val="500"/>
              </a:spcBef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Velar Nasal /</a:t>
            </a:r>
            <a:r>
              <a:rPr b="0"/>
              <a:t>ŋ/</a:t>
            </a:r>
          </a:p>
          <a:p>
            <a:pPr marL="311785" indent="-311785" algn="just" defTabSz="831850">
              <a:spcBef>
                <a:spcPts val="5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soft palate is lowered to shut the nasal cavity. </a:t>
            </a:r>
          </a:p>
          <a:p>
            <a:pPr marL="311785" indent="-311785" algn="just" defTabSz="831850">
              <a:spcBef>
                <a:spcPts val="5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11785" indent="-311785" algn="just" defTabSz="831850">
              <a:spcBef>
                <a:spcPts val="5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Its spelling</a:t>
            </a:r>
          </a:p>
          <a:p>
            <a:pPr marL="311785" indent="-311785" algn="just" defTabSz="831850">
              <a:spcBef>
                <a:spcPts val="5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—</a:t>
            </a:r>
            <a:r>
              <a:rPr b="1"/>
              <a:t>ng    </a:t>
            </a:r>
            <a:r>
              <a:t>	si</a:t>
            </a:r>
            <a:r>
              <a:rPr b="1"/>
              <a:t>ng</a:t>
            </a:r>
            <a:r>
              <a:t>, si</a:t>
            </a:r>
            <a:r>
              <a:rPr b="1"/>
              <a:t>ng</a:t>
            </a:r>
            <a:r>
              <a:t>er, si</a:t>
            </a:r>
            <a:r>
              <a:rPr b="1"/>
              <a:t>ng</a:t>
            </a:r>
            <a:r>
              <a:t>ing, fi</a:t>
            </a:r>
            <a:r>
              <a:rPr b="1"/>
              <a:t>ng</a:t>
            </a:r>
            <a:r>
              <a:t>er, ba</a:t>
            </a:r>
            <a:r>
              <a:rPr b="1"/>
              <a:t>ng</a:t>
            </a:r>
            <a:r>
              <a:t>le, to</a:t>
            </a:r>
            <a:r>
              <a:rPr b="1" u="sng"/>
              <a:t>ng</a:t>
            </a:r>
            <a:r>
              <a:t>ue, la</a:t>
            </a:r>
            <a:r>
              <a:rPr b="1"/>
              <a:t>ng</a:t>
            </a:r>
            <a:r>
              <a:t>uage, si</a:t>
            </a:r>
            <a:r>
              <a:rPr b="1"/>
              <a:t>ng</a:t>
            </a:r>
            <a:r>
              <a:t>le, a</a:t>
            </a:r>
            <a:r>
              <a:rPr b="1"/>
              <a:t>ng</a:t>
            </a:r>
            <a:r>
              <a:t>le, </a:t>
            </a:r>
          </a:p>
          <a:p>
            <a:pPr marL="311785" indent="-311785" algn="just" defTabSz="831850">
              <a:spcBef>
                <a:spcPts val="5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            E</a:t>
            </a:r>
            <a:r>
              <a:rPr b="1" u="sng"/>
              <a:t>ng</a:t>
            </a:r>
            <a:r>
              <a:t>land, bu</a:t>
            </a:r>
            <a:r>
              <a:rPr b="1"/>
              <a:t>ng</a:t>
            </a:r>
            <a:r>
              <a:t>le, nighti</a:t>
            </a:r>
            <a:r>
              <a:rPr b="1"/>
              <a:t>ng</a:t>
            </a:r>
            <a:r>
              <a:t>ale, ha</a:t>
            </a:r>
            <a:r>
              <a:rPr b="1"/>
              <a:t>ng</a:t>
            </a:r>
            <a:r>
              <a:t>, amo</a:t>
            </a:r>
            <a:r>
              <a:rPr b="1"/>
              <a:t>ng</a:t>
            </a:r>
            <a:r>
              <a:t>, e</a:t>
            </a:r>
            <a:r>
              <a:rPr b="1"/>
              <a:t>ng</a:t>
            </a:r>
            <a:r>
              <a:t>age, etc.</a:t>
            </a:r>
          </a:p>
          <a:p>
            <a:pPr marL="311785" indent="-311785" algn="just" defTabSz="831850">
              <a:spcBef>
                <a:spcPts val="6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676275" lvl="1" indent="-259715" algn="just" defTabSz="831850">
              <a:spcBef>
                <a:spcPts val="500"/>
              </a:spcBef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nk</a:t>
            </a:r>
            <a:r>
              <a:rPr b="0"/>
              <a:t>	-si</a:t>
            </a:r>
            <a:r>
              <a:t>nk,</a:t>
            </a:r>
            <a:r>
              <a:rPr b="0"/>
              <a:t> a</a:t>
            </a:r>
            <a:r>
              <a:t>nk</a:t>
            </a:r>
            <a:r>
              <a:rPr b="0"/>
              <a:t>le, tinker, anchor, banquet, mo</a:t>
            </a:r>
            <a:r>
              <a:rPr>
                <a:latin typeface="Times New Roman Bold" panose="02020503050405090304" charset="0"/>
                <a:cs typeface="Times New Roman Bold" panose="02020503050405090304" charset="0"/>
              </a:rPr>
              <a:t>nk</a:t>
            </a:r>
            <a:r>
              <a:rPr b="0"/>
              <a:t>ey, do</a:t>
            </a:r>
            <a:r>
              <a:rPr>
                <a:latin typeface="Times New Roman Bold" panose="02020503050405090304" charset="0"/>
                <a:cs typeface="Times New Roman Bold" panose="02020503050405090304" charset="0"/>
              </a:rPr>
              <a:t>nk</a:t>
            </a:r>
            <a:r>
              <a:rPr b="0"/>
              <a:t>ey, wrinkle,    </a:t>
            </a:r>
          </a:p>
          <a:p>
            <a:pPr marL="676275" lvl="1" indent="-259715" algn="just" defTabSz="831850">
              <a:spcBef>
                <a:spcPts val="500"/>
              </a:spcBef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0"/>
              <a:t>               a</a:t>
            </a:r>
            <a:r>
              <a:t>nx</a:t>
            </a:r>
            <a:r>
              <a:rPr b="0"/>
              <a:t>ious</a:t>
            </a:r>
            <a:r>
              <a:rPr sz="2500" b="0"/>
              <a:t>,</a:t>
            </a:r>
            <a:r>
              <a:t> </a:t>
            </a:r>
            <a:r>
              <a:rPr b="0"/>
              <a:t>rank, chunk, monk, etc. </a:t>
            </a:r>
          </a:p>
          <a:p>
            <a:pPr marL="311785" indent="-311785" algn="just" defTabSz="831850">
              <a:spcBef>
                <a:spcPts val="5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676275" lvl="1" indent="-259715" algn="just" defTabSz="831850">
              <a:spcBef>
                <a:spcPts val="500"/>
              </a:spcBef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nq  </a:t>
            </a:r>
            <a:r>
              <a:rPr b="0"/>
              <a:t>    co</a:t>
            </a:r>
            <a:r>
              <a:t>nq</a:t>
            </a:r>
            <a:r>
              <a:rPr b="0"/>
              <a:t>uer, enquire, etc.</a:t>
            </a:r>
          </a:p>
          <a:p>
            <a:pPr marL="311785" indent="-311785" algn="just" defTabSz="831850">
              <a:spcBef>
                <a:spcPts val="500"/>
              </a:spcBef>
              <a:defRPr sz="21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676275" lvl="1" indent="-259715" algn="just" defTabSz="831850">
              <a:spcBef>
                <a:spcPts val="500"/>
              </a:spcBef>
              <a:defRPr sz="21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nc           </a:t>
            </a:r>
            <a:r>
              <a:rPr b="0"/>
              <a:t>u</a:t>
            </a:r>
            <a:r>
              <a:t>nc</a:t>
            </a:r>
            <a:r>
              <a:rPr b="0"/>
              <a:t>le, i</a:t>
            </a:r>
            <a:r>
              <a:t>nc</a:t>
            </a:r>
            <a:r>
              <a:rPr b="0"/>
              <a:t>ome, co</a:t>
            </a:r>
            <a:r>
              <a:t>nc</a:t>
            </a:r>
            <a:r>
              <a:rPr b="0"/>
              <a:t>lude, e</a:t>
            </a:r>
            <a:r>
              <a:t>nc</a:t>
            </a:r>
            <a:r>
              <a:rPr b="0"/>
              <a:t>ourage, co</a:t>
            </a:r>
            <a:r>
              <a:t>nc</a:t>
            </a:r>
            <a:r>
              <a:rPr b="0"/>
              <a:t>rete, disti</a:t>
            </a:r>
            <a:r>
              <a:t>nc</a:t>
            </a:r>
            <a:r>
              <a:rPr b="0"/>
              <a:t>t, </a:t>
            </a:r>
            <a:r>
              <a:rPr lang="en-US" b="0"/>
              <a:t>u</a:t>
            </a:r>
            <a:r>
              <a:rPr lang="en-US">
                <a:latin typeface="Times New Roman Bold" panose="02020503050405090304" charset="0"/>
                <a:cs typeface="Times New Roman Bold" panose="02020503050405090304" charset="0"/>
              </a:rPr>
              <a:t>nc</a:t>
            </a:r>
            <a:r>
              <a:rPr lang="en-US" b="0"/>
              <a:t>omfortable, u</a:t>
            </a:r>
            <a:r>
              <a:rPr lang="en-US">
                <a:latin typeface="Times New Roman Bold" panose="02020503050405090304" charset="0"/>
                <a:cs typeface="Times New Roman Bold" panose="02020503050405090304" charset="0"/>
              </a:rPr>
              <a:t>nc</a:t>
            </a:r>
            <a:r>
              <a:rPr lang="en-US" b="0"/>
              <a:t>omplecated, </a:t>
            </a:r>
            <a:r>
              <a:rPr b="0"/>
              <a:t>,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Glottal Stop [</a:t>
            </a:r>
            <a:r>
              <a:rPr b="0"/>
              <a:t>ʔ]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made in the glottis.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glottal stop replaces the voiceless plosives /p, t, k/, 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/t/        cat, pat, sat, sit, mat, input, import, lot, fought, cot, caught, late, site, etc.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/p/       stop, top, cup, lap, map, loop, soup, etc.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/k/      look, cook, take, bake, sake, lack, kick, etc.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laptop, cupboard, suitcase, bookcase, etc.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soap powder, cap badge, back garden, etc.</a:t>
            </a:r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15595" indent="-315595" algn="just" defTabSz="840740">
              <a:lnSpc>
                <a:spcPct val="90000"/>
              </a:lnSpc>
              <a:spcBef>
                <a:spcPts val="600"/>
              </a:spcBef>
              <a:defRPr sz="20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  <a:endParaRPr sz="2210"/>
          </a:p>
          <a:p>
            <a:pPr marL="315595" indent="-315595" algn="just" defTabSz="840740">
              <a:spcBef>
                <a:spcPts val="500"/>
              </a:spcBef>
              <a:defRPr sz="221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21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-1054672"/>
            <a:ext cx="9144001" cy="6629401"/>
          </a:xfrm>
          <a:prstGeom prst="rect">
            <a:avLst/>
          </a:prstGeom>
        </p:spPr>
        <p:txBody>
          <a:bodyPr/>
          <a:lstStyle/>
          <a:p>
            <a:pPr marL="294640" indent="-294640" defTabSz="786130">
              <a:spcBef>
                <a:spcPts val="600"/>
              </a:spcBef>
              <a:defRPr sz="19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Voiced-</a:t>
            </a:r>
            <a:r>
              <a:rPr b="0"/>
              <a:t>/</a:t>
            </a:r>
            <a:r>
              <a:rPr b="0" i="0"/>
              <a:t>ð/ </a:t>
            </a:r>
          </a:p>
          <a:p>
            <a:pPr marL="294640" indent="-294640" defTabSz="786130"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</a:t>
            </a:r>
          </a:p>
          <a:p>
            <a:pPr marL="294640" indent="-294640" defTabSz="786130"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-all function words beginning with th- there, this, then, the, though, thy, they, though,</a:t>
            </a:r>
          </a:p>
          <a:p>
            <a:pPr marL="294640" indent="-294640" defTabSz="786130"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94640" indent="-294640" defTabSz="786130">
              <a:spcBef>
                <a:spcPts val="600"/>
              </a:spcBef>
              <a:defRPr sz="1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Voiceless glottal fricative /h/</a:t>
            </a:r>
          </a:p>
          <a:p>
            <a:pPr marL="294640" indent="-294640" defTabSz="786130">
              <a:spcBef>
                <a:spcPts val="600"/>
              </a:spcBef>
              <a:defRPr sz="1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Its spelling </a:t>
            </a:r>
          </a:p>
          <a:p>
            <a:pPr marL="294640" indent="-294640" defTabSz="786130">
              <a:spcBef>
                <a:spcPts val="600"/>
              </a:spcBef>
              <a:defRPr sz="1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94640" indent="-294640" defTabSz="786130"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‘h’ —— house, horse, hold, hot, hut, hoot, hook, hawk, home, ham, harm, hope, hoof, honey, has, have, had, hall, hotel, hostel,  hole, etc.</a:t>
            </a:r>
          </a:p>
          <a:p>
            <a:pPr marL="294640" indent="-294640" defTabSz="786130"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94640" indent="-294640" defTabSz="786130"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‘wh’        </a:t>
            </a:r>
            <a:r>
              <a:rPr b="1" u="sng"/>
              <a:t>wh</a:t>
            </a:r>
            <a:r>
              <a:t>o, whom, whose, how, whole, etc.</a:t>
            </a:r>
          </a:p>
          <a:p>
            <a:pPr marL="294640" indent="-294640" defTabSz="786130"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94640" indent="-294640" defTabSz="786130">
              <a:spcBef>
                <a:spcPts val="600"/>
              </a:spcBef>
              <a:defRPr sz="1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/h/ silent in the following: hour, honour,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The 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A</a:t>
            </a: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pproximants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/S</a:t>
            </a:r>
            <a:r>
              <a:rPr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emi-vowels. e.g. [ɹ/r, l, w, j] </a:t>
            </a:r>
          </a:p>
        </p:txBody>
      </p:sp>
      <p:sp>
        <p:nvSpPr>
          <p:cNvPr id="32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46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" grpId="1" build="p" bldLvl="5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264160" indent="-264160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264160" indent="-264160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/r/  BrE  [ɹ],  GmE</a:t>
            </a:r>
            <a:r>
              <a:rPr lang="en-US"/>
              <a:t>, scottish, Canadian, etc.   </a:t>
            </a:r>
            <a:r>
              <a:t> [</a:t>
            </a:r>
            <a:r>
              <a:rPr b="1"/>
              <a:t>ɾ</a:t>
            </a:r>
            <a:r>
              <a:t>] and </a:t>
            </a:r>
          </a:p>
          <a:p>
            <a:pPr marL="264160" indent="-264160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[r] other accents.</a:t>
            </a:r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/j/ </a:t>
            </a:r>
            <a:r>
              <a:rPr b="1"/>
              <a:t>voiced</a:t>
            </a:r>
            <a:r>
              <a:t> palatal central approximant</a:t>
            </a:r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[ɹ] </a:t>
            </a:r>
            <a:r>
              <a:rPr b="1"/>
              <a:t>voiced</a:t>
            </a:r>
            <a:r>
              <a:t> alveolar central approximant, </a:t>
            </a:r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/l/ </a:t>
            </a:r>
            <a:r>
              <a:rPr b="1"/>
              <a:t>voiced</a:t>
            </a:r>
            <a:r>
              <a:t> alveolar lateral approximant</a:t>
            </a:r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/w/ </a:t>
            </a:r>
            <a:r>
              <a:rPr b="1"/>
              <a:t>voiced</a:t>
            </a:r>
            <a:r>
              <a:t> labial-velar central approximant</a:t>
            </a:r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1995">
              <a:lnSpc>
                <a:spcPct val="9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*/ʍ/ </a:t>
            </a:r>
            <a:r>
              <a:rPr b="1"/>
              <a:t>voiceless</a:t>
            </a:r>
            <a:r>
              <a:t> labial-velar central approximant</a:t>
            </a:r>
          </a:p>
        </p:txBody>
      </p:sp>
      <p:sp>
        <p:nvSpPr>
          <p:cNvPr id="32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2" y="6404292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47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3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indefinite" fill="hold"/>
                                        <p:tgtEl>
                                          <p:spTgt spid="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3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dur="indefinite" fill="hold"/>
                                        <p:tgtEl>
                                          <p:spTgt spid="3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indefinite" fill="hold"/>
                                        <p:tgtEl>
                                          <p:spTgt spid="3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dur="indefinite" fill="hold"/>
                                        <p:tgtEl>
                                          <p:spTgt spid="3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3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3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dur="indefinite" fill="hold"/>
                                        <p:tgtEl>
                                          <p:spTgt spid="3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" grpId="1" build="p" bldLvl="5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705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[ɹ, </a:t>
            </a:r>
            <a:r>
              <a:rPr b="1"/>
              <a:t>r</a:t>
            </a:r>
            <a:r>
              <a:t>]       pronounced prevocalically (before a vowel) </a:t>
            </a:r>
            <a:r>
              <a:rPr lang="en-US"/>
              <a:t>in all English accents</a:t>
            </a:r>
            <a:r>
              <a:t>.</a:t>
            </a: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e.g. </a:t>
            </a:r>
            <a:r>
              <a:rPr b="1"/>
              <a:t>re</a:t>
            </a:r>
            <a:r>
              <a:t>d, round, r</a:t>
            </a:r>
            <a:r>
              <a:rPr b="1"/>
              <a:t>ea</a:t>
            </a:r>
            <a:r>
              <a:t>d, r</a:t>
            </a:r>
            <a:r>
              <a:rPr b="1"/>
              <a:t>u</a:t>
            </a:r>
            <a:r>
              <a:t>de, a</a:t>
            </a:r>
            <a:r>
              <a:rPr b="1">
                <a:latin typeface="Times New Roman Bold" panose="02020503050405090304" charset="0"/>
                <a:cs typeface="Times New Roman Bold" panose="02020503050405090304" charset="0"/>
              </a:rPr>
              <a:t>r</a:t>
            </a:r>
            <a:r>
              <a:t>ound, root, pray, proud, prove, prudent, true, train, crowd, free, </a:t>
            </a:r>
            <a:r>
              <a:rPr lang="en-US"/>
              <a:t>pray, improve, </a:t>
            </a:r>
            <a:r>
              <a:t>etc. </a:t>
            </a: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‘rr’, </a:t>
            </a:r>
            <a:r>
              <a:rPr lang="en-US"/>
              <a:t>su</a:t>
            </a:r>
            <a:r>
              <a:rPr lang="en-US" b="1">
                <a:latin typeface="Times New Roman Bold" panose="02020503050405090304" charset="0"/>
                <a:cs typeface="Times New Roman Bold" panose="02020503050405090304" charset="0"/>
              </a:rPr>
              <a:t>rr</a:t>
            </a:r>
            <a:r>
              <a:rPr lang="en-US"/>
              <a:t>ound, </a:t>
            </a:r>
            <a:r>
              <a:t>su</a:t>
            </a:r>
            <a:r>
              <a:rPr b="1"/>
              <a:t>rr</a:t>
            </a:r>
            <a:r>
              <a:t>ounding, correct, etc.</a:t>
            </a: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/>
              <a:t>Within syllable boundry: e.g. Hearer, herring, Henry, Caterer, Leturer, Murderer, purer, rearer, hearer, fairer, hearer, etc.</a:t>
            </a: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/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/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  <a:r>
              <a:rPr lang="en-US" b="1">
                <a:latin typeface="Times New Roman Bold" panose="02020503050405090304" charset="0"/>
                <a:cs typeface="Times New Roman Bold" panose="02020503050405090304" charset="0"/>
              </a:rPr>
              <a:t>But </a:t>
            </a:r>
            <a:r>
              <a:t>not post vocalically </a:t>
            </a:r>
            <a:r>
              <a:rPr lang="en-US"/>
              <a:t>(after a vowel): </a:t>
            </a:r>
            <a:r>
              <a:rPr>
                <a:sym typeface="+mn-ea"/>
              </a:rPr>
              <a:t> </a:t>
            </a: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ym typeface="+mn-ea"/>
              </a:rPr>
              <a:t> e.g. c</a:t>
            </a:r>
            <a:r>
              <a:rPr u="sng">
                <a:sym typeface="+mn-ea"/>
              </a:rPr>
              <a:t>a</a:t>
            </a:r>
            <a:r>
              <a:rPr b="1">
                <a:sym typeface="+mn-ea"/>
              </a:rPr>
              <a:t>r,</a:t>
            </a:r>
            <a:r>
              <a:rPr>
                <a:sym typeface="+mn-ea"/>
              </a:rPr>
              <a:t> far, hear, here, care, pair, father, more, court, sore, horse, four, hair, </a:t>
            </a:r>
            <a:r>
              <a:rPr lang="en-US">
                <a:sym typeface="+mn-ea"/>
              </a:rPr>
              <a:t>fair, blur, hear, lure, more, rear, rare, import, support, inform, her, here, hear, heard, err, sore, four, forty, courteous, pure, </a:t>
            </a:r>
            <a:r>
              <a:rPr>
                <a:sym typeface="+mn-ea"/>
              </a:rPr>
              <a:t>pressure, etc. </a:t>
            </a: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sym typeface="+mn-ea"/>
            </a:endParaRP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/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warp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36600"/>
            <a:ext cx="8229600" cy="6031865"/>
          </a:xfrm>
        </p:spPr>
        <p:txBody>
          <a:bodyPr>
            <a:normAutofit fontScale="90000" lnSpcReduction="10000"/>
          </a:bodyPr>
          <a:lstStyle/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>
                <a:sym typeface="+mn-ea"/>
              </a:rPr>
              <a:t>E</a:t>
            </a:r>
            <a:r>
              <a:rPr>
                <a:sym typeface="+mn-ea"/>
              </a:rPr>
              <a:t>xcept in Rhotic accent</a:t>
            </a:r>
            <a:r>
              <a:rPr lang="en-US">
                <a:sym typeface="+mn-ea"/>
              </a:rPr>
              <a:t>. Variety of English that pronounces 'r' postvocalicaly.</a:t>
            </a: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 </a:t>
            </a: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I</a:t>
            </a: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n unstressed syllable</a:t>
            </a: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s, 'r'</a:t>
            </a: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 is pronounced as [ɾ] </a:t>
            </a: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in </a:t>
            </a: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AmE</a:t>
            </a: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, Canadian, and Scottish English. The 'r', is usually in place of  /t/</a:t>
            </a:r>
            <a:endParaRPr lang="en-US">
              <a:latin typeface="Times New Roman" panose="02020503050405090304" charset="0"/>
              <a:cs typeface="Times New Roman" panose="02020503050405090304" charset="0"/>
            </a:endParaRP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 </a:t>
            </a: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e.g.   better, letter, cutter, matter, fatter, water, </a:t>
            </a: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cutter, matter, </a:t>
            </a: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etc.  </a:t>
            </a: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latin typeface="Times New Roman" panose="02020503050405090304" charset="0"/>
              <a:cs typeface="Times New Roman" panose="02020503050405090304" charset="0"/>
            </a:endParaRP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 </a:t>
            </a: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/d/     </a:t>
            </a: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e.g. </a:t>
            </a: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daddy, body, lady, </a:t>
            </a: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laddar, etc.</a:t>
            </a:r>
            <a:endParaRPr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/n/ </a:t>
            </a: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e.g. </a:t>
            </a: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nanny, many, </a:t>
            </a:r>
            <a:r>
              <a:rPr lang="en-US">
                <a:latin typeface="Times New Roman" panose="02020503050405090304" charset="0"/>
                <a:cs typeface="Times New Roman" panose="02020503050405090304" charset="0"/>
                <a:sym typeface="+mn-ea"/>
              </a:rPr>
              <a:t>fanny, </a:t>
            </a:r>
            <a:r>
              <a:rPr>
                <a:latin typeface="Times New Roman" panose="02020503050405090304" charset="0"/>
                <a:cs typeface="Times New Roman" panose="02020503050405090304" charset="0"/>
                <a:sym typeface="+mn-ea"/>
              </a:rPr>
              <a:t>etc. </a:t>
            </a:r>
          </a:p>
          <a:p>
            <a:pPr marL="0" indent="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>
                <a:sym typeface="+mn-ea"/>
              </a:rPr>
              <a:t>E</a:t>
            </a:r>
            <a:r>
              <a:rPr>
                <a:sym typeface="+mn-ea"/>
              </a:rPr>
              <a:t>g. AmE</a:t>
            </a:r>
            <a:r>
              <a:rPr lang="en-US">
                <a:sym typeface="+mn-ea"/>
              </a:rPr>
              <a:t>, Canadian, Scottish English, etc.</a:t>
            </a:r>
            <a:r>
              <a:rPr>
                <a:sym typeface="+mn-ea"/>
              </a:rPr>
              <a:t> </a:t>
            </a:r>
          </a:p>
          <a:p>
            <a:pPr marL="264160" indent="-264160" algn="just" defTabSz="703580">
              <a:spcBef>
                <a:spcPts val="500"/>
              </a:spcBef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>
                <a:sym typeface="+mn-ea"/>
              </a:rPr>
              <a:t>e.g. </a:t>
            </a:r>
            <a:r>
              <a:rPr>
                <a:sym typeface="+mn-ea"/>
              </a:rPr>
              <a:t>c</a:t>
            </a:r>
            <a:r>
              <a:rPr u="sng">
                <a:sym typeface="+mn-ea"/>
              </a:rPr>
              <a:t>a</a:t>
            </a:r>
            <a:r>
              <a:rPr b="1">
                <a:sym typeface="+mn-ea"/>
              </a:rPr>
              <a:t>r,</a:t>
            </a:r>
            <a:r>
              <a:rPr>
                <a:sym typeface="+mn-ea"/>
              </a:rPr>
              <a:t> far, hear, here, care, pair, father, more, court, sore, horse, four, hair, </a:t>
            </a:r>
            <a:r>
              <a:rPr lang="en-US">
                <a:sym typeface="+mn-ea"/>
              </a:rPr>
              <a:t>fair, blur, hear, lure, more, rear, rare, import, support, inform, her, here, hear, heard, err, sore, four, forty, courteous, pure, </a:t>
            </a:r>
            <a:r>
              <a:rPr>
                <a:sym typeface="+mn-ea"/>
              </a:rPr>
              <a:t>etc. </a:t>
            </a:r>
            <a:endParaRPr lang="en-US">
              <a:latin typeface="Times New Roman" panose="02020503050405090304" charset="0"/>
              <a:cs typeface="Times New Roman" panose="02020503050405090304" charset="0"/>
            </a:endParaRP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705600"/>
          </a:xfrm>
          <a:prstGeom prst="rect">
            <a:avLst/>
          </a:prstGeom>
        </p:spPr>
        <p:txBody>
          <a:bodyPr/>
          <a:lstStyle/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But across syllable boundary, [r] </a:t>
            </a:r>
            <a:r>
              <a:rPr lang="en-US"/>
              <a:t>is</a:t>
            </a:r>
            <a:r>
              <a:t> pronounced in British English.</a:t>
            </a:r>
          </a:p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when [r] at final position of a word, and </a:t>
            </a:r>
            <a:r>
              <a:rPr lang="en-US"/>
              <a:t>if</a:t>
            </a:r>
            <a:r>
              <a:t> that following word begins with any of </a:t>
            </a:r>
            <a:r>
              <a:rPr lang="en-US"/>
              <a:t>a </a:t>
            </a:r>
            <a:r>
              <a:t>vowels </a:t>
            </a:r>
            <a:r>
              <a:rPr lang="en-US"/>
              <a:t>e.g. </a:t>
            </a:r>
            <a:r>
              <a:t>/ɑ:, ɔː  ə /</a:t>
            </a:r>
            <a:r>
              <a:rPr b="1"/>
              <a:t>.        (linking r or /r/ liaison)</a:t>
            </a:r>
          </a:p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/>
          </a:p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e.g. fa</a:t>
            </a:r>
            <a:r>
              <a:rPr b="1"/>
              <a:t>r o</a:t>
            </a:r>
            <a:r>
              <a:t>ff,    four aces,    answe</a:t>
            </a:r>
            <a:r>
              <a:rPr b="1"/>
              <a:t>r </a:t>
            </a:r>
            <a:r>
              <a:t>it,   fur inside,  fo</a:t>
            </a:r>
            <a:r>
              <a:rPr b="1"/>
              <a:t>r i</a:t>
            </a:r>
            <a:r>
              <a:t>nstance,   near it, wear out,   </a:t>
            </a:r>
          </a:p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secure everything,     minister of,     father of,    mother of, hour of,     her own,    pair of,     car and motor,    far away,    </a:t>
            </a:r>
            <a:r>
              <a:rPr lang="en-US"/>
              <a:t>pour it, care for it, more and more, </a:t>
            </a:r>
            <a:r>
              <a:t>etc..</a:t>
            </a:r>
          </a:p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buSzTx/>
              <a:buNone/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</a:p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At times, /r/ is linked to the following words even when that following word does not have /r/ in its spelling.</a:t>
            </a:r>
          </a:p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12725" indent="-212725" algn="just" defTabSz="567055">
              <a:lnSpc>
                <a:spcPct val="90000"/>
              </a:lnSpc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This is phenomenon is known as </a:t>
            </a:r>
            <a:r>
              <a:rPr b="1">
                <a:solidFill>
                  <a:srgbClr val="FF0000"/>
                </a:solidFill>
              </a:rPr>
              <a:t>Intrusive</a:t>
            </a:r>
            <a:r>
              <a:t> /r/.</a:t>
            </a:r>
          </a:p>
          <a:p>
            <a:pPr marL="212725" indent="-212725" algn="just" defTabSz="567055"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Russia and China              /rʌʃə</a:t>
            </a:r>
            <a:r>
              <a:rPr b="1"/>
              <a:t>r </a:t>
            </a:r>
            <a:r>
              <a:t>ən ˈtʃaɪnə/, </a:t>
            </a:r>
          </a:p>
          <a:p>
            <a:pPr marL="212725" indent="-212725" algn="just" defTabSz="567055"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12725" indent="-212725" algn="just" defTabSz="567055"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drama and music /drɑːmər </a:t>
            </a:r>
            <a:r>
              <a:rPr b="1"/>
              <a:t>əm</a:t>
            </a:r>
            <a:r>
              <a:t> ˈmjuːzɪk/, </a:t>
            </a:r>
          </a:p>
          <a:p>
            <a:pPr marL="212725" indent="-212725" algn="just" defTabSz="567055"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12725" indent="-212725" algn="just" defTabSz="567055"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India and China /ɪndɪər ən ˈtʃaɪnə/, </a:t>
            </a:r>
          </a:p>
          <a:p>
            <a:pPr marL="212725" indent="-212725" algn="just" defTabSz="567055">
              <a:spcBef>
                <a:spcPts val="400"/>
              </a:spcBef>
              <a:defRPr sz="21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/>
              <a:t>saw it, law and order,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7056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1"/>
              <a:t>area </a:t>
            </a:r>
            <a:r>
              <a:t>of agreement </a:t>
            </a:r>
            <a:r>
              <a:rPr lang="en-US"/>
              <a:t>	</a:t>
            </a:r>
            <a:r>
              <a:t>/eərɪər   əv   əˈgriːmənt/, </a:t>
            </a:r>
          </a:p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law and order</a:t>
            </a:r>
            <a:r>
              <a:rPr lang="en-US"/>
              <a:t>			</a:t>
            </a:r>
            <a:r>
              <a:t> /lɔː </a:t>
            </a:r>
            <a:r>
              <a:rPr b="1"/>
              <a:t>r</a:t>
            </a:r>
            <a:r>
              <a:t> ənd ˈɔːdə/ </a:t>
            </a:r>
          </a:p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awe-inspiring </a:t>
            </a:r>
            <a:r>
              <a:rPr lang="en-US"/>
              <a:t>		</a:t>
            </a:r>
            <a:r>
              <a:t>/ɔːr ɪnspaɪərɪŋ/, </a:t>
            </a:r>
          </a:p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raw onion</a:t>
            </a:r>
            <a:r>
              <a:rPr lang="en-US"/>
              <a:t>		     </a:t>
            </a:r>
            <a:r>
              <a:t> /rɔːr ˈʌnjən/. </a:t>
            </a:r>
          </a:p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/>
              <a:t>China and Brazil</a:t>
            </a:r>
          </a:p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/>
          </a:p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Note: an intrusive /r/ is a </a:t>
            </a:r>
            <a:r>
              <a:rPr b="1"/>
              <a:t>stigmatised</a:t>
            </a:r>
            <a:r>
              <a:t> accent.</a:t>
            </a:r>
          </a:p>
          <a:p>
            <a:pPr marL="250825" indent="-250825" algn="just" defTabSz="668020">
              <a:spcBef>
                <a:spcPts val="5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27330" indent="-227330" defTabSz="605155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27330" indent="-227330" defTabSz="605155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/l/ voiced alveolar lateral approximant</a:t>
            </a:r>
          </a:p>
          <a:p>
            <a:pPr marL="227330" indent="-227330" defTabSz="605155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27330" indent="-227330" defTabSz="605155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its spellings, </a:t>
            </a:r>
          </a:p>
          <a:p>
            <a:pPr marL="227330" indent="-227330" defTabSz="605155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27330" indent="-227330" defTabSz="605155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‘l’  learn, look, </a:t>
            </a:r>
            <a:r>
              <a:rPr b="1"/>
              <a:t>lose</a:t>
            </a:r>
            <a:r>
              <a:t>, loose, loud, plead, leaf, leave, live, life, pearl, curl, gospel, etc.</a:t>
            </a:r>
          </a:p>
          <a:p>
            <a:pPr marL="227330" indent="-227330" defTabSz="605155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27330" indent="-227330" defTabSz="605155">
              <a:spcBef>
                <a:spcPts val="400"/>
              </a:spcBef>
              <a:defRPr sz="20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‘ll’——-shell, allow, shallow, little, mettle, kettle, spelling, well, sell, etc.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705600"/>
          </a:xfrm>
          <a:prstGeom prst="rect">
            <a:avLst/>
          </a:prstGeom>
        </p:spPr>
        <p:txBody>
          <a:bodyPr>
            <a:normAutofit fontScale="77500" lnSpcReduction="10000"/>
          </a:bodyPr>
          <a:lstStyle/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 w/ —voiced labial velar approximant</a:t>
            </a: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spellings </a:t>
            </a: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’w’ work, well, wool, wow, cow, woman, willing, few, pew, </a:t>
            </a:r>
            <a:r>
              <a:rPr lang="en-US"/>
              <a:t>were, </a:t>
            </a:r>
            <a:r>
              <a:rPr lang="en-US" b="1">
                <a:latin typeface="Times New Roman Bold" panose="02020503050405090304" charset="0"/>
                <a:cs typeface="Times New Roman Bold" panose="02020503050405090304" charset="0"/>
              </a:rPr>
              <a:t>suite</a:t>
            </a:r>
            <a:r>
              <a:rPr lang="en-US"/>
              <a:t>, (room)</a:t>
            </a: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/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/>
              <a:t>silent in       wrestle, writhe, wrong, write, whore, who, whole, whose, </a:t>
            </a:r>
            <a:r>
              <a:t>etc. </a:t>
            </a: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/j/——-voiced palatal approximant</a:t>
            </a: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Its spellings, </a:t>
            </a: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yellow, young, you, yes, yell, new, music, </a:t>
            </a:r>
            <a:r>
              <a:rPr lang="en-US">
                <a:sym typeface="+mn-ea"/>
              </a:rPr>
              <a:t>juice, suit, sutable, </a:t>
            </a:r>
            <a:r>
              <a:rPr lang="en-US"/>
              <a:t> suitor, suitcase, </a:t>
            </a:r>
            <a:r>
              <a:t>etc.</a:t>
            </a: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/>
              <a:t>jod dropping in AmE </a:t>
            </a:r>
            <a:r>
              <a:rPr lang="en-US">
                <a:sym typeface="+mn-ea"/>
              </a:rPr>
              <a:t>suitable, </a:t>
            </a: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sym typeface="+mn-ea"/>
            </a:endParaRP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sym typeface="+mn-ea"/>
            </a:endParaRPr>
          </a:p>
          <a:p>
            <a:pPr marL="328930" indent="-328930" defTabSz="877570">
              <a:spcBef>
                <a:spcPts val="600"/>
              </a:spcBef>
              <a:defRPr sz="249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71753"/>
            <a:ext cx="8991600" cy="6126167"/>
          </a:xfrm>
          <a:prstGeom prst="rect">
            <a:avLst/>
          </a:prstGeom>
        </p:spPr>
        <p:txBody>
          <a:bodyPr/>
          <a:lstStyle/>
          <a:p>
            <a:pPr>
              <a:defRPr sz="6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defRPr sz="6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spcBef>
                <a:spcPts val="1500"/>
              </a:spcBef>
              <a:buSzTx/>
              <a:buNone/>
              <a:defRPr sz="6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    </a:t>
            </a:r>
            <a:r>
              <a:rPr b="1">
                <a:ln w="18000">
                  <a:solidFill>
                    <a:srgbClr val="E40059"/>
                  </a:solidFill>
                </a:ln>
                <a:noFill/>
                <a:effectLst>
                  <a:outerShdw blurRad="25400" dist="23000" dir="7020000" rotWithShape="0">
                    <a:srgbClr val="000000">
                      <a:alpha val="50000"/>
                    </a:srgbClr>
                  </a:outerShdw>
                </a:effectLst>
              </a:rPr>
              <a:t>VOWELS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/>
          <a:p>
            <a:pPr defTabSz="466090">
              <a:defRPr sz="1900" b="1"/>
            </a:pPr>
            <a:br/>
            <a:r>
              <a:t>Description of Vowels</a:t>
            </a:r>
            <a:br/>
            <a:endParaRPr/>
          </a:p>
        </p:txBody>
      </p:sp>
      <p:sp>
        <p:nvSpPr>
          <p:cNvPr id="33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1219200"/>
            <a:ext cx="9144000" cy="56388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spcBef>
                <a:spcPts val="600"/>
              </a:spcBef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Vowels are sounds made without any obstruction to the flow of air in the vocal tract. They occur at the centre of syllables (form nucleus or peak) of syllables. 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buSzTx/>
              <a:buNone/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They are articulated with the vocal tract wide apart therefore allowing air to pass through without any obstruction to the flow of the airstream. 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All vowels are voiced except in some languages. 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7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Their quality varies according to the part of the tongue that is used in their articulation, Tongue Height, Lip Posture and Location on the Tongue.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629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8930" indent="-328930" algn="just" defTabSz="877570">
              <a:defRPr sz="3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1. front, central and back depending on the part of the tongue that is used/raised in producing it.</a:t>
            </a:r>
          </a:p>
          <a:p>
            <a:pPr marL="328930" indent="-328930" algn="just" defTabSz="877570">
              <a:defRPr sz="3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algn="just" defTabSz="877570">
              <a:defRPr sz="3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2. Height: high/close, mid and low/open depending on the part of the tongue that is raised towards the roof of the mouth.  </a:t>
            </a:r>
          </a:p>
          <a:p>
            <a:pPr marL="328930" indent="-328930" algn="just" defTabSz="877570">
              <a:defRPr sz="3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algn="just" defTabSz="877570">
              <a:defRPr sz="3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3. rounded, unrounded and spread depending on the lip posture.</a:t>
            </a:r>
          </a:p>
          <a:p>
            <a:pPr marL="328930" indent="-328930" algn="just" defTabSz="877570">
              <a:defRPr sz="3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algn="just" defTabSz="877570">
              <a:defRPr sz="3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Length</a:t>
            </a:r>
          </a:p>
          <a:p>
            <a:pPr marL="328930" indent="-328930" algn="just" defTabSz="877570">
              <a:defRPr sz="3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algn="just" defTabSz="877570">
              <a:defRPr sz="30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**Lax and fortis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olidFill>
                  <a:srgbClr val="FF2600"/>
                </a:solidFill>
              </a:rPr>
              <a:t>High vowels  </a:t>
            </a:r>
            <a:r>
              <a:t>                   /ɪ,  iː, </a:t>
            </a:r>
            <a:r>
              <a:rPr>
                <a:sym typeface="+mn-ea"/>
              </a:rPr>
              <a:t>ʊ,</a:t>
            </a:r>
            <a:r>
              <a:t> uː/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olidFill>
                  <a:srgbClr val="FF2600"/>
                </a:solidFill>
              </a:rPr>
              <a:t>Low   </a:t>
            </a:r>
            <a:r>
              <a:rPr>
                <a:solidFill>
                  <a:srgbClr val="000000"/>
                </a:solidFill>
              </a:rPr>
              <a:t>                                /aː/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000000"/>
              </a:solidFill>
            </a:endParaRPr>
          </a:p>
          <a:p>
            <a:pPr marL="342900" indent="-342900" algn="just"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olidFill>
                  <a:srgbClr val="FF2600"/>
                </a:solidFill>
              </a:rPr>
              <a:t>Mid-high/half-close</a:t>
            </a:r>
            <a:r>
              <a:t>         /e, </a:t>
            </a:r>
            <a:r>
              <a:rPr>
                <a:latin typeface="+mn-lt"/>
                <a:ea typeface="+mn-ea"/>
                <a:cs typeface="+mn-cs"/>
                <a:sym typeface="Calibri" panose="020F07020304040A0204"/>
              </a:rPr>
              <a:t>ɔː ɜː, ə/</a:t>
            </a:r>
          </a:p>
          <a:p>
            <a:pPr marL="342900" indent="-342900" algn="just"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latin typeface="+mn-lt"/>
              <a:ea typeface="+mn-ea"/>
              <a:cs typeface="+mn-cs"/>
              <a:sym typeface="Calibri" panose="020F07020304040A0204"/>
            </a:endParaRP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Mid-low-half-open         /</a:t>
            </a:r>
            <a:r>
              <a:rPr>
                <a:solidFill>
                  <a:srgbClr val="000000"/>
                </a:solidFill>
              </a:rPr>
              <a:t>æ,  </a:t>
            </a:r>
            <a:r>
              <a:rPr>
                <a:latin typeface="+mn-lt"/>
                <a:ea typeface="+mn-ea"/>
                <a:cs typeface="+mn-cs"/>
                <a:sym typeface="Calibri" panose="020F07020304040A0204"/>
              </a:rPr>
              <a:t>ʌ</a:t>
            </a:r>
            <a:r>
              <a:rPr lang="en-US">
                <a:latin typeface="+mn-lt"/>
                <a:ea typeface="+mn-ea"/>
                <a:cs typeface="+mn-cs"/>
                <a:sym typeface="Calibri" panose="020F07020304040A0204"/>
              </a:rPr>
              <a:t>, </a:t>
            </a:r>
            <a:r>
              <a:rPr>
                <a:solidFill>
                  <a:srgbClr val="000000"/>
                </a:solidFill>
                <a:sym typeface="+mn-ea"/>
              </a:rPr>
              <a:t>ɒ</a:t>
            </a:r>
            <a:r>
              <a:rPr>
                <a:solidFill>
                  <a:srgbClr val="000000"/>
                </a:solidFill>
              </a:rPr>
              <a:t>/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Front vowels:          </a:t>
            </a:r>
            <a:r>
              <a:rPr>
                <a:solidFill>
                  <a:srgbClr val="000000"/>
                </a:solidFill>
              </a:rPr>
              <a:t>      / iː, ɪ, e, æ, aː/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>
                <a:solidFill>
                  <a:srgbClr val="FF2600"/>
                </a:solidFill>
              </a:rPr>
              <a:t>Central vowels</a:t>
            </a:r>
            <a:r>
              <a:t>:            /ʌ, ɜː, ə/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80000"/>
              </a:lnSpc>
              <a:spcBef>
                <a:spcPts val="600"/>
              </a:spcBef>
              <a:defRPr sz="2700">
                <a:solidFill>
                  <a:srgbClr val="FF00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Back vowels:                /</a:t>
            </a:r>
            <a:r>
              <a:rPr>
                <a:solidFill>
                  <a:srgbClr val="000000"/>
                </a:solidFill>
              </a:rPr>
              <a:t>u, ɔː, ʊ, ɒ/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93" y="572740"/>
            <a:ext cx="7636214" cy="5284887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304800"/>
            <a:ext cx="9144000" cy="6553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  <a:defRPr sz="2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No. 1     /iː/ -</a:t>
            </a:r>
            <a:r>
              <a:rPr b="0"/>
              <a:t> FLEECE vowel</a:t>
            </a:r>
            <a:r>
              <a:t>:</a:t>
            </a:r>
          </a:p>
          <a:p>
            <a:pPr algn="just">
              <a:spcBef>
                <a:spcPts val="600"/>
              </a:spcBef>
              <a:defRPr sz="2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</a:t>
            </a:r>
            <a:r>
              <a:rPr b="0"/>
              <a:t>a long front vowel.</a:t>
            </a:r>
          </a:p>
          <a:p>
            <a:pPr algn="just">
              <a:spcBef>
                <a:spcPts val="600"/>
              </a:spcBef>
              <a:defRPr sz="28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algn="just">
              <a:defRPr sz="2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usually spelt:</a:t>
            </a:r>
          </a:p>
          <a:p>
            <a:pPr algn="just">
              <a:defRPr sz="28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1" i="0"/>
              <a:t>ee</a:t>
            </a:r>
            <a:r>
              <a:rPr b="1"/>
              <a:t>—- </a:t>
            </a:r>
            <a:r>
              <a:rPr i="0"/>
              <a:t>tree, cheese, canteen, see, feel, peel, seed; </a:t>
            </a:r>
          </a:p>
          <a:p>
            <a:pPr algn="just">
              <a:defRPr sz="28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1" i="0"/>
              <a:t>e</a:t>
            </a:r>
            <a:r>
              <a:rPr i="0"/>
              <a:t>-   compl</a:t>
            </a:r>
            <a:r>
              <a:rPr b="1" i="0"/>
              <a:t>e</a:t>
            </a:r>
            <a:r>
              <a:rPr i="0"/>
              <a:t>te, be, these, thesis, etc.</a:t>
            </a:r>
          </a:p>
          <a:p>
            <a:pPr algn="just">
              <a:defRPr sz="28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ea-  leaf, reason, sea, leave, meat, seat, least, league, ceased, etc.</a:t>
            </a:r>
          </a:p>
          <a:p>
            <a:pPr algn="just">
              <a:defRPr sz="2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defRPr sz="28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1" i="0"/>
              <a:t>ie</a:t>
            </a:r>
            <a:r>
              <a:rPr b="1"/>
              <a:t>— </a:t>
            </a:r>
            <a:r>
              <a:t> ei</a:t>
            </a:r>
            <a:r>
              <a:rPr i="0"/>
              <a:t>-    piece, field, siege, receive, receipt, etc.</a:t>
            </a:r>
          </a:p>
          <a:p>
            <a:pPr algn="just">
              <a:defRPr sz="2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defRPr sz="28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1" i="0"/>
              <a:t>i</a:t>
            </a:r>
            <a:r>
              <a:rPr i="0"/>
              <a:t>——       machine, police, prest</a:t>
            </a:r>
            <a:r>
              <a:rPr b="1" i="0"/>
              <a:t>i</a:t>
            </a:r>
            <a:r>
              <a:rPr i="0"/>
              <a:t>ge, su</a:t>
            </a:r>
            <a:r>
              <a:rPr b="1" i="0"/>
              <a:t>i</a:t>
            </a:r>
            <a:r>
              <a:rPr i="0"/>
              <a:t>te,  </a:t>
            </a:r>
          </a:p>
          <a:p>
            <a:pPr algn="just">
              <a:defRPr sz="28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qu</a:t>
            </a:r>
            <a:r>
              <a:rPr b="1" i="0"/>
              <a:t>a</a:t>
            </a:r>
            <a:r>
              <a:rPr i="0"/>
              <a:t>y, people,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-19050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72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2— /</a:t>
            </a:r>
            <a:r>
              <a:rPr b="0"/>
              <a:t>ɪ</a:t>
            </a:r>
            <a:r>
              <a:t>/ </a:t>
            </a:r>
            <a:r>
              <a:rPr b="0"/>
              <a:t>or </a:t>
            </a:r>
            <a:r>
              <a:t>KIT </a:t>
            </a:r>
            <a:r>
              <a:rPr b="0"/>
              <a:t>vowel- it is a short vowel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7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Its spellings </a:t>
            </a:r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i-	 	fi</a:t>
            </a:r>
            <a:r>
              <a:rPr b="1"/>
              <a:t>f</a:t>
            </a:r>
            <a:r>
              <a:t>th, rich, sit, kit, pit, with, etc.</a:t>
            </a:r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y- 		city, rhythm, symbol, syllable, etc.</a:t>
            </a:r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e-		pr</a:t>
            </a:r>
            <a:r>
              <a:rPr b="1"/>
              <a:t>e</a:t>
            </a:r>
            <a:r>
              <a:t>tty, need</a:t>
            </a:r>
            <a:r>
              <a:rPr b="1"/>
              <a:t>e</a:t>
            </a:r>
            <a:r>
              <a:t>d, wick</a:t>
            </a:r>
            <a:r>
              <a:rPr b="1"/>
              <a:t>e</a:t>
            </a:r>
            <a:r>
              <a:t>t, wick</a:t>
            </a:r>
            <a:r>
              <a:rPr b="1"/>
              <a:t>e</a:t>
            </a:r>
            <a:r>
              <a:t>d, </a:t>
            </a:r>
            <a:r>
              <a:rPr b="1"/>
              <a:t>e</a:t>
            </a:r>
            <a:r>
              <a:t>xcept, 	etc.		carel</a:t>
            </a:r>
            <a:r>
              <a:rPr b="1"/>
              <a:t>e</a:t>
            </a:r>
            <a:r>
              <a:t>ss, hous</a:t>
            </a:r>
            <a:r>
              <a:rPr b="1"/>
              <a:t>e</a:t>
            </a:r>
            <a:r>
              <a:t>s, bus</a:t>
            </a:r>
            <a:r>
              <a:rPr b="1"/>
              <a:t>e</a:t>
            </a:r>
            <a:r>
              <a:t>s, etc.</a:t>
            </a:r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ie- 		lad</a:t>
            </a:r>
            <a:r>
              <a:rPr b="1"/>
              <a:t>ie</a:t>
            </a:r>
            <a:r>
              <a:t>s, cit</a:t>
            </a:r>
            <a:r>
              <a:rPr b="1"/>
              <a:t>ie</a:t>
            </a:r>
            <a:r>
              <a:t>s, etc.</a:t>
            </a:r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a-		vill</a:t>
            </a:r>
            <a:r>
              <a:rPr b="1"/>
              <a:t>a</a:t>
            </a:r>
            <a:r>
              <a:t>ge, priv</a:t>
            </a:r>
            <a:r>
              <a:rPr b="1"/>
              <a:t>a</a:t>
            </a:r>
            <a:r>
              <a:t>te, man</a:t>
            </a:r>
            <a:r>
              <a:rPr b="1"/>
              <a:t>a</a:t>
            </a:r>
            <a:r>
              <a:t>ge, etc.</a:t>
            </a:r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Also b</a:t>
            </a:r>
            <a:r>
              <a:rPr b="1"/>
              <a:t>ui</a:t>
            </a:r>
            <a:r>
              <a:t>ld /bɪld/, Sunday /sʌndɪ/, business /bɪznɪs/, </a:t>
            </a:r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2580" indent="-322580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women /wɪmɪn/, minute /mɪnɪt/, England /ɪŋlənd/ etc.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-190500" y="0"/>
            <a:ext cx="9144000" cy="6858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     bin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bid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big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bit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dim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did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dig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dip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fin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fig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fit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gin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gig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him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his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hid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hit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hip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jib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jig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kin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kid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kit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lid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lit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lip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nip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pin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pig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pit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rim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rid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rig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rip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sin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sit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sip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tin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tip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win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wit</a:t>
            </a:r>
          </a:p>
          <a:p>
            <a:pPr marL="0" indent="0" defTabSz="223520">
              <a:spcBef>
                <a:spcPts val="0"/>
              </a:spcBef>
              <a:buSzTx/>
              <a:buFontTx/>
              <a:buNone/>
              <a:defRPr sz="108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zip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2— /</a:t>
            </a:r>
            <a:r>
              <a:rPr b="0"/>
              <a:t>ɪ</a:t>
            </a:r>
            <a:r>
              <a:t>/ </a:t>
            </a:r>
            <a:r>
              <a:rPr b="0"/>
              <a:t>or </a:t>
            </a:r>
            <a:r>
              <a:t>KIT </a:t>
            </a:r>
            <a:endParaRPr b="0"/>
          </a:p>
          <a:p>
            <a:pPr algn="just">
              <a:lnSpc>
                <a:spcPct val="8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0"/>
              <a:t> Also with regular verbs that end with the stops /t, d/ when in their past form, that is, when they have -ed attached to them.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algn="just">
              <a:lnSpc>
                <a:spcPct val="8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0"/>
              <a:t>E.g.  -ed becomes /ɪ/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algn="just">
              <a:lnSpc>
                <a:spcPct val="8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0"/>
              <a:t>/d/ land</a:t>
            </a:r>
            <a:r>
              <a:t>e</a:t>
            </a:r>
            <a:r>
              <a:rPr b="0"/>
              <a:t>d, found</a:t>
            </a:r>
            <a:r>
              <a:t>e</a:t>
            </a:r>
            <a:r>
              <a:rPr b="0"/>
              <a:t>d, crowd</a:t>
            </a:r>
            <a:r>
              <a:t>e</a:t>
            </a:r>
            <a:r>
              <a:rPr b="0"/>
              <a:t>d, sound</a:t>
            </a:r>
            <a:r>
              <a:t>e</a:t>
            </a:r>
            <a:r>
              <a:rPr b="0"/>
              <a:t>d, pound</a:t>
            </a:r>
            <a:r>
              <a:t>e</a:t>
            </a:r>
            <a:r>
              <a:rPr b="0"/>
              <a:t>d, cloud</a:t>
            </a:r>
            <a:r>
              <a:t>e</a:t>
            </a:r>
            <a:r>
              <a:rPr b="0"/>
              <a:t>d, fold</a:t>
            </a:r>
            <a:r>
              <a:t>e</a:t>
            </a:r>
            <a:r>
              <a:rPr b="0"/>
              <a:t>d, applaud</a:t>
            </a:r>
            <a:r>
              <a:t>e</a:t>
            </a:r>
            <a:r>
              <a:rPr b="0"/>
              <a:t>d, round</a:t>
            </a:r>
            <a:r>
              <a:t>e</a:t>
            </a:r>
            <a:r>
              <a:rPr b="0"/>
              <a:t>d, etc, 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algn="just">
              <a:lnSpc>
                <a:spcPct val="8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0"/>
              <a:t>/</a:t>
            </a:r>
            <a:r>
              <a:t>t</a:t>
            </a:r>
            <a:r>
              <a:rPr b="0"/>
              <a:t>/ want</a:t>
            </a:r>
            <a:r>
              <a:t>e</a:t>
            </a:r>
            <a:r>
              <a:rPr b="0"/>
              <a:t>d, expect</a:t>
            </a:r>
            <a:r>
              <a:t>e</a:t>
            </a:r>
            <a:r>
              <a:rPr b="0"/>
              <a:t>d, mount</a:t>
            </a:r>
            <a:r>
              <a:t>e</a:t>
            </a:r>
            <a:r>
              <a:rPr b="0"/>
              <a:t>d, aspirat</a:t>
            </a:r>
            <a:r>
              <a:t>e</a:t>
            </a:r>
            <a:r>
              <a:rPr b="0"/>
              <a:t>d, complet</a:t>
            </a:r>
            <a:r>
              <a:t>e</a:t>
            </a:r>
            <a:r>
              <a:rPr b="0"/>
              <a:t>d, formatt</a:t>
            </a:r>
            <a:r>
              <a:t>e</a:t>
            </a:r>
            <a:r>
              <a:rPr b="0"/>
              <a:t>d, frequent</a:t>
            </a:r>
            <a:r>
              <a:t>e</a:t>
            </a:r>
            <a:r>
              <a:rPr b="0"/>
              <a:t>d, indicat</a:t>
            </a:r>
            <a:r>
              <a:t>e</a:t>
            </a:r>
            <a:r>
              <a:rPr b="0"/>
              <a:t>d, start</a:t>
            </a:r>
            <a:r>
              <a:t>e</a:t>
            </a:r>
            <a:r>
              <a:rPr b="0"/>
              <a:t>d, count</a:t>
            </a:r>
            <a:r>
              <a:t>e</a:t>
            </a:r>
            <a:r>
              <a:rPr b="0"/>
              <a:t>d, etc.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01625" indent="-301625" algn="just" defTabSz="804545">
              <a:spcBef>
                <a:spcPts val="500"/>
              </a:spcBef>
              <a:defRPr sz="246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No. 1 /i/ː-</a:t>
            </a:r>
            <a:r>
              <a:rPr b="0"/>
              <a:t> FLEECE vowel</a:t>
            </a:r>
            <a:r>
              <a:t>:</a:t>
            </a:r>
          </a:p>
          <a:p>
            <a:pPr marL="301625" indent="-301625" algn="just" defTabSz="804545">
              <a:spcBef>
                <a:spcPts val="500"/>
              </a:spcBef>
              <a:defRPr sz="246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</a:t>
            </a:r>
            <a:r>
              <a:rPr b="0"/>
              <a:t>a long front vowel.</a:t>
            </a:r>
          </a:p>
          <a:p>
            <a:pPr marL="301625" indent="-301625" algn="just" defTabSz="804545">
              <a:spcBef>
                <a:spcPts val="500"/>
              </a:spcBef>
              <a:defRPr sz="246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301625" indent="-301625" algn="just" defTabSz="804545">
              <a:spcBef>
                <a:spcPts val="600"/>
              </a:spcBef>
              <a:defRPr sz="246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Minimal pairs: </a:t>
            </a:r>
          </a:p>
          <a:p>
            <a:pPr marL="301625" indent="-301625" algn="just" defTabSz="804545">
              <a:lnSpc>
                <a:spcPct val="80000"/>
              </a:lnSpc>
              <a:spcBef>
                <a:spcPts val="500"/>
              </a:spcBef>
              <a:defRPr sz="255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</a:t>
            </a:r>
            <a:r>
              <a:rPr b="0"/>
              <a:t>ɪ</a:t>
            </a:r>
            <a:r>
              <a:t>/             /iː/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s</a:t>
            </a:r>
            <a:r>
              <a:rPr b="1" i="0"/>
              <a:t>i</a:t>
            </a:r>
            <a:r>
              <a:rPr i="0"/>
              <a:t>t            s</a:t>
            </a:r>
            <a:r>
              <a:rPr b="1" i="0"/>
              <a:t>ea</a:t>
            </a:r>
            <a:r>
              <a:rPr i="0"/>
              <a:t>t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ship         sheep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hit             heat         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bit             beat        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kip           keep         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sip            seep        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min           mean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lip</a:t>
            </a:r>
            <a:r>
              <a:t>              </a:t>
            </a:r>
            <a:r>
              <a:rPr i="0"/>
              <a:t>leap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fit</a:t>
            </a:r>
            <a:r>
              <a:t>             </a:t>
            </a:r>
            <a:r>
              <a:rPr i="0"/>
              <a:t>feet</a:t>
            </a:r>
          </a:p>
          <a:p>
            <a:pPr marL="301625" indent="-301625" algn="just" defTabSz="804545">
              <a:spcBef>
                <a:spcPts val="600"/>
              </a:spcBef>
              <a:defRPr sz="246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  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3—/e/</a:t>
            </a:r>
            <a:r>
              <a:rPr b="0"/>
              <a:t> of DRESS-   it is a short front close-mid vowel.</a:t>
            </a:r>
          </a:p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spelt:</a:t>
            </a:r>
          </a:p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0"/>
              <a:t>e —      </a:t>
            </a:r>
            <a:r>
              <a:rPr b="0" i="0"/>
              <a:t>bed, dress, set, pet, kept, went, let,</a:t>
            </a: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ben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bed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beg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den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fed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gem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get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gel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hen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hem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jet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keg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led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leg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men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met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net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pen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peg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red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ten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Ted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vet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yet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wed</a:t>
            </a:r>
            <a:endParaRPr sz="655" b="0">
              <a:solidFill>
                <a:srgbClr val="000000"/>
              </a:solidFill>
            </a:endParaRPr>
          </a:p>
          <a:p>
            <a:pPr marL="0" indent="0" defTabSz="187325">
              <a:spcBef>
                <a:spcPts val="0"/>
              </a:spcBef>
              <a:buSzTx/>
              <a:buFontTx/>
              <a:buNone/>
              <a:defRPr sz="1065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wet</a:t>
            </a:r>
          </a:p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0" i="0"/>
              <a:t>etc; </a:t>
            </a:r>
          </a:p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ea—    breath, dead, head, spread, bread, etc.</a:t>
            </a:r>
          </a:p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140335" indent="-140335" algn="just" defTabSz="374650">
              <a:lnSpc>
                <a:spcPct val="80000"/>
              </a:lnSpc>
              <a:spcBef>
                <a:spcPts val="200"/>
              </a:spcBef>
              <a:defRPr sz="119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Also, Thames, many, says, said, G</a:t>
            </a:r>
            <a:r>
              <a:rPr b="1"/>
              <a:t>eo</a:t>
            </a:r>
            <a:r>
              <a:t>ffrey, L</a:t>
            </a:r>
            <a:r>
              <a:rPr b="1"/>
              <a:t>ei</a:t>
            </a:r>
            <a:r>
              <a:t>cester, fr</a:t>
            </a:r>
            <a:r>
              <a:rPr b="1"/>
              <a:t>ie</a:t>
            </a:r>
            <a:r>
              <a:t>nd, </a:t>
            </a:r>
            <a:r>
              <a:rPr b="1"/>
              <a:t>a</a:t>
            </a:r>
            <a:r>
              <a:t>te, etc.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-2"/>
            <a:ext cx="9144000" cy="6126167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defRPr sz="116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4— /æ/ or TRAP vowel</a:t>
            </a:r>
          </a:p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defRPr sz="11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a short front mid- open vowel.</a:t>
            </a:r>
          </a:p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defRPr sz="11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defRPr sz="11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defRPr sz="116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usually spelt:</a:t>
            </a:r>
          </a:p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defRPr sz="116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1"/>
          </a:p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defRPr sz="11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-</a:t>
            </a:r>
            <a:r>
              <a:rPr i="1"/>
              <a:t>a</a:t>
            </a:r>
            <a:r>
              <a:t> 		</a:t>
            </a:r>
            <a:r>
              <a:rPr i="1"/>
              <a:t> </a:t>
            </a:r>
            <a:r>
              <a:t>hand, man, map, cat, sat, marry, carry, pat, fact, </a:t>
            </a:r>
          </a:p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buSzTx/>
              <a:buNone/>
              <a:defRPr sz="11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buSzTx/>
              <a:buNone/>
              <a:defRPr sz="11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can, sand, pad, manage, badge, lad, lap, shall, apt</a:t>
            </a:r>
            <a:r>
              <a:rPr sz="640"/>
              <a:t>, </a:t>
            </a:r>
            <a:r>
              <a:t>ask</a:t>
            </a:r>
            <a:endParaRPr sz="640"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bat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bad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bag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cat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cap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cab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dad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dab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dan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fan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fat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fad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gap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gab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gal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gas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ham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has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had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hat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jab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jam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lab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lad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lag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lap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man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mad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mat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map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nap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pan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Pam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pad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pal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ran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ram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rag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rat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Sam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sad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sag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sat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sap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tab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tan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tad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tag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tap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van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vat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yam</a:t>
            </a:r>
            <a:endParaRPr sz="640" b="0">
              <a:solidFill>
                <a:srgbClr val="000000"/>
              </a:solidFill>
            </a:endParaRP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04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zap</a:t>
            </a:r>
            <a:endParaRPr sz="640" b="0">
              <a:solidFill>
                <a:srgbClr val="000000"/>
              </a:solidFill>
            </a:endParaRPr>
          </a:p>
          <a:p>
            <a:pPr marL="137160" indent="-137160" defTabSz="365760">
              <a:lnSpc>
                <a:spcPct val="80000"/>
              </a:lnSpc>
              <a:spcBef>
                <a:spcPts val="200"/>
              </a:spcBef>
              <a:buSzTx/>
              <a:buNone/>
              <a:defRPr sz="116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152400"/>
            <a:ext cx="9144000" cy="6705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just">
              <a:lnSpc>
                <a:spcPct val="80000"/>
              </a:lnSpc>
              <a:spcBef>
                <a:spcPts val="600"/>
              </a:spcBef>
              <a:defRPr sz="2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No. </a:t>
            </a:r>
            <a:r>
              <a:rPr b="0"/>
              <a:t>5 /aː/- PALM vowel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a long unrounded back vowel.</a:t>
            </a:r>
            <a:r>
              <a:rPr b="1"/>
              <a:t>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buSzTx/>
              <a:buNone/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/>
          </a:p>
          <a:p>
            <a:pPr algn="just">
              <a:lnSpc>
                <a:spcPct val="80000"/>
              </a:lnSpc>
              <a:spcBef>
                <a:spcPts val="600"/>
              </a:spcBef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  <a:r>
              <a:rPr b="1"/>
              <a:t>It is usually spelt: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a——</a:t>
            </a:r>
            <a:r>
              <a:rPr i="0"/>
              <a:t> pass, after, bath, tomato, father, branch, camouflage, bask</a:t>
            </a:r>
            <a:r>
              <a:rPr b="1" i="0"/>
              <a:t>e</a:t>
            </a:r>
            <a:r>
              <a:rPr i="0"/>
              <a:t>t, land</a:t>
            </a:r>
            <a:r>
              <a:rPr b="1" i="0"/>
              <a:t>e</a:t>
            </a:r>
            <a:r>
              <a:rPr i="0"/>
              <a:t>d, etc.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ar</a:t>
            </a:r>
            <a:r>
              <a:rPr i="0"/>
              <a:t>-		part, car, march, park, fart, Carl, park, large, mark, fart,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</a:t>
            </a:r>
            <a:r>
              <a:rPr i="0"/>
              <a:t>-	heart, hearth, etc.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er</a:t>
            </a:r>
            <a:r>
              <a:rPr i="0"/>
              <a:t>-		clerk, Derby, s</a:t>
            </a:r>
            <a:r>
              <a:rPr b="1" i="0">
                <a:solidFill>
                  <a:srgbClr val="FF0000"/>
                </a:solidFill>
              </a:rPr>
              <a:t>er</a:t>
            </a:r>
            <a:r>
              <a:rPr i="0"/>
              <a:t>geant, etc.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</a:t>
            </a:r>
            <a:r>
              <a:rPr i="0"/>
              <a:t>-		ca</a:t>
            </a:r>
            <a:r>
              <a:rPr b="1" i="0"/>
              <a:t>l</a:t>
            </a:r>
            <a:r>
              <a:rPr i="0"/>
              <a:t>m, pa</a:t>
            </a:r>
            <a:r>
              <a:rPr b="1" i="0"/>
              <a:t>l</a:t>
            </a:r>
            <a:r>
              <a:rPr i="0"/>
              <a:t>m, ha</a:t>
            </a:r>
            <a:r>
              <a:rPr b="1" i="0"/>
              <a:t>l</a:t>
            </a:r>
            <a:r>
              <a:rPr i="0"/>
              <a:t>f, psa</a:t>
            </a:r>
            <a:r>
              <a:rPr b="1" i="0"/>
              <a:t>l</a:t>
            </a:r>
            <a:r>
              <a:rPr i="0"/>
              <a:t>m, </a:t>
            </a:r>
            <a:r>
              <a:rPr b="1" i="0"/>
              <a:t>always</a:t>
            </a:r>
            <a:r>
              <a:rPr i="0"/>
              <a:t>, etc.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au</a:t>
            </a:r>
            <a:r>
              <a:rPr i="0"/>
              <a:t>-		aunt, laugh, draught, 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228600"/>
            <a:ext cx="9144000" cy="6629400"/>
          </a:xfrm>
          <a:prstGeom prst="rect">
            <a:avLst/>
          </a:prstGeom>
        </p:spPr>
        <p:txBody>
          <a:bodyPr/>
          <a:lstStyle/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Vowel no.10  /ʌ/ STRUCT vowel</a:t>
            </a:r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It is a short central vowel</a:t>
            </a:r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buSzTx/>
              <a:buNone/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u	cut, sun, drug, y</a:t>
            </a:r>
            <a:r>
              <a:rPr sz="2400" b="1"/>
              <a:t>u</a:t>
            </a:r>
            <a:r>
              <a:rPr sz="2400"/>
              <a:t>ppie, prod</a:t>
            </a:r>
            <a:r>
              <a:rPr sz="2400" b="1"/>
              <a:t>u</a:t>
            </a:r>
            <a:r>
              <a:rPr sz="2400"/>
              <a:t>ct, s</a:t>
            </a:r>
            <a:r>
              <a:rPr sz="2400" b="1"/>
              <a:t>u</a:t>
            </a:r>
            <a:r>
              <a:rPr sz="2400"/>
              <a:t>ffer, etc.</a:t>
            </a:r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o-	s</a:t>
            </a:r>
            <a:r>
              <a:rPr sz="2400" b="1"/>
              <a:t>o</a:t>
            </a:r>
            <a:r>
              <a:rPr sz="2400"/>
              <a:t>n, c</a:t>
            </a:r>
            <a:r>
              <a:rPr sz="2400" b="1"/>
              <a:t>o</a:t>
            </a:r>
            <a:r>
              <a:rPr sz="2400"/>
              <a:t>me, L</a:t>
            </a:r>
            <a:r>
              <a:rPr sz="2400" b="1"/>
              <a:t>o</a:t>
            </a:r>
            <a:r>
              <a:rPr sz="2400"/>
              <a:t>ndon, </a:t>
            </a:r>
            <a:r>
              <a:rPr sz="2400" b="1"/>
              <a:t>o</a:t>
            </a:r>
            <a:r>
              <a:rPr sz="2400"/>
              <a:t>ven, </a:t>
            </a:r>
            <a:r>
              <a:rPr sz="2400" b="1"/>
              <a:t>o</a:t>
            </a:r>
            <a:r>
              <a:rPr sz="2400"/>
              <a:t>nion, 					M</a:t>
            </a:r>
            <a:r>
              <a:rPr sz="2400" b="1"/>
              <a:t>o</a:t>
            </a:r>
            <a:r>
              <a:rPr sz="2400"/>
              <a:t>nday, l</a:t>
            </a:r>
            <a:r>
              <a:rPr sz="2400" b="1"/>
              <a:t>o</a:t>
            </a:r>
            <a:r>
              <a:rPr sz="2400"/>
              <a:t>ve, etc.</a:t>
            </a:r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ou-	c</a:t>
            </a:r>
            <a:r>
              <a:rPr sz="2400" b="1"/>
              <a:t>ou</a:t>
            </a:r>
            <a:r>
              <a:rPr sz="2400"/>
              <a:t>ntry, s</a:t>
            </a:r>
            <a:r>
              <a:rPr sz="2400" b="1"/>
              <a:t>ou</a:t>
            </a:r>
            <a:r>
              <a:rPr sz="2400"/>
              <a:t>thern, c</a:t>
            </a:r>
            <a:r>
              <a:rPr sz="2400" b="1"/>
              <a:t>ou</a:t>
            </a:r>
            <a:r>
              <a:rPr sz="2400"/>
              <a:t>ple, en</a:t>
            </a:r>
            <a:r>
              <a:rPr sz="2400" b="1"/>
              <a:t>ou</a:t>
            </a:r>
            <a:r>
              <a:rPr sz="2400"/>
              <a:t>gh, y</a:t>
            </a:r>
            <a:r>
              <a:rPr sz="2400" b="1"/>
              <a:t>ou</a:t>
            </a:r>
            <a:r>
              <a:rPr sz="2400"/>
              <a:t>ng, c</a:t>
            </a:r>
            <a:r>
              <a:rPr sz="2400" b="1"/>
              <a:t>ou</a:t>
            </a:r>
            <a:r>
              <a:rPr sz="2400"/>
              <a:t>rage, etc.</a:t>
            </a:r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oo-	          bl</a:t>
            </a:r>
            <a:r>
              <a:rPr sz="2400" b="1"/>
              <a:t>oo</a:t>
            </a:r>
            <a:r>
              <a:rPr sz="2400"/>
              <a:t>d, fl</a:t>
            </a:r>
            <a:r>
              <a:rPr sz="2400" b="1"/>
              <a:t>oo</a:t>
            </a:r>
            <a:r>
              <a:rPr sz="2400"/>
              <a:t>d, etc.</a:t>
            </a:r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sz="2400"/>
          </a:p>
          <a:p>
            <a:pPr marL="154305" indent="-154305" defTabSz="410845">
              <a:lnSpc>
                <a:spcPct val="80000"/>
              </a:lnSpc>
              <a:spcBef>
                <a:spcPts val="200"/>
              </a:spcBef>
              <a:defRPr sz="121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sz="2400"/>
              <a:t>oe-	          d</a:t>
            </a:r>
            <a:r>
              <a:rPr sz="2400" b="1"/>
              <a:t>oe</a:t>
            </a:r>
            <a:r>
              <a:rPr sz="2400"/>
              <a:t>s, etc.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bun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bum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bus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bud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bug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but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cud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cut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cup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dug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1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fun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400">
              <a:latin typeface="Times New Roman" panose="02020503050405090304"/>
              <a:ea typeface="Times New Roman" panose="02020503050405090304"/>
              <a:cs typeface="Times New Roman" panose="02020503050405090304"/>
              <a:sym typeface="Times New Roman" panose="0202050305040509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228600"/>
            <a:ext cx="9144000" cy="6629400"/>
          </a:xfrm>
          <a:prstGeom prst="rect">
            <a:avLst/>
          </a:prstGeom>
        </p:spPr>
        <p:txBody>
          <a:bodyPr>
            <a:normAutofit fontScale="77500" lnSpcReduction="10000"/>
          </a:bodyPr>
          <a:lstStyle/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gun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gum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Gus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gut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hum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hug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hut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jug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jut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lug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mug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nun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nut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pun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pug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pup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rub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run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rum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rug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rut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sub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sun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sum</a:t>
            </a:r>
          </a:p>
          <a:p>
            <a:pPr marL="0" indent="0" defTabSz="205105">
              <a:spcBef>
                <a:spcPts val="0"/>
              </a:spcBef>
              <a:buSzTx/>
              <a:buFontTx/>
              <a:buNone/>
              <a:defRPr sz="72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rPr>
              <a:t>tug</a:t>
            </a:r>
            <a:endParaRPr sz="1400">
              <a:latin typeface="Times New Roman" panose="02020503050405090304"/>
              <a:ea typeface="Times New Roman" panose="02020503050405090304"/>
              <a:cs typeface="Times New Roman" panose="02020503050405090304"/>
              <a:sym typeface="Times New Roman" panose="0202050305040509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08915" indent="-208915" algn="just" defTabSz="557530">
              <a:spcBef>
                <a:spcPts val="400"/>
              </a:spcBef>
              <a:defRPr sz="195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/ɒ/                 and /ɔː/</a:t>
            </a:r>
          </a:p>
          <a:p>
            <a:pPr marL="208915" indent="-208915" algn="just" defTabSz="557530"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b="1"/>
              <a:t>They are both </a:t>
            </a:r>
            <a:r>
              <a:t>back vowels. /ɒ/    short            and      /ɔː/ relatively long.</a:t>
            </a:r>
          </a:p>
          <a:p>
            <a:pPr marL="208915" indent="-208915" algn="just" defTabSz="557530">
              <a:lnSpc>
                <a:spcPct val="90000"/>
              </a:lnSpc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08915" indent="-208915" algn="just" defTabSz="557530">
              <a:spcBef>
                <a:spcPts val="400"/>
              </a:spcBef>
              <a:defRPr sz="195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/ɒ/  spelt:</a:t>
            </a:r>
          </a:p>
          <a:p>
            <a:pPr marL="208915" indent="-208915" algn="just" defTabSz="557530">
              <a:lnSpc>
                <a:spcPct val="90000"/>
              </a:lnSpc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o—                dock, lot, cloth, holiday, dog, sorry, gone, cot, etc.</a:t>
            </a:r>
          </a:p>
          <a:p>
            <a:pPr marL="208915" indent="-208915" algn="just" defTabSz="557530">
              <a:lnSpc>
                <a:spcPct val="90000"/>
              </a:lnSpc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08915" indent="-208915" algn="just" defTabSz="557530">
              <a:lnSpc>
                <a:spcPct val="90000"/>
              </a:lnSpc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a—                  was, what, swan, want, squat, yacht, etc.</a:t>
            </a:r>
          </a:p>
          <a:p>
            <a:pPr marL="208915" indent="-208915" algn="just" defTabSz="557530">
              <a:lnSpc>
                <a:spcPct val="90000"/>
              </a:lnSpc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08915" indent="-208915" algn="just" defTabSz="557530">
              <a:lnSpc>
                <a:spcPct val="90000"/>
              </a:lnSpc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ou, ow——     cough, knowledge, Gloucester, etc.</a:t>
            </a:r>
          </a:p>
          <a:p>
            <a:pPr marL="208915" indent="-208915" algn="just" defTabSz="557530">
              <a:lnSpc>
                <a:spcPct val="90000"/>
              </a:lnSpc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</a:p>
          <a:p>
            <a:pPr marL="208915" indent="-208915" algn="just" defTabSz="557530">
              <a:lnSpc>
                <a:spcPct val="90000"/>
              </a:lnSpc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au—           because, sausage, laurel, quality, squash, quarrel, Australia, cauliflower, etc.</a:t>
            </a:r>
          </a:p>
          <a:p>
            <a:pPr marL="208915" indent="-208915" algn="just" defTabSz="557530">
              <a:lnSpc>
                <a:spcPct val="90000"/>
              </a:lnSpc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08915" indent="-208915" algn="just" defTabSz="557530">
              <a:spcBef>
                <a:spcPts val="400"/>
              </a:spcBef>
              <a:defRPr sz="195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/ɔː/ spelt </a:t>
            </a:r>
          </a:p>
          <a:p>
            <a:pPr marL="208915" indent="-208915" algn="just" defTabSz="557530"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ar, or-		         w</a:t>
            </a:r>
            <a:r>
              <a:rPr b="1"/>
              <a:t>ar</a:t>
            </a:r>
            <a:r>
              <a:t>, qu</a:t>
            </a:r>
            <a:r>
              <a:rPr b="1"/>
              <a:t>ar</a:t>
            </a:r>
            <a:r>
              <a:t>t, c</a:t>
            </a:r>
            <a:r>
              <a:rPr b="1"/>
              <a:t>or</a:t>
            </a:r>
            <a:r>
              <a:t>d, horse, sword, warm, etc.</a:t>
            </a:r>
          </a:p>
          <a:p>
            <a:pPr marL="208915" indent="-208915" algn="just" defTabSz="557530"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ore –		         bef</a:t>
            </a:r>
            <a:r>
              <a:rPr b="1"/>
              <a:t>ore</a:t>
            </a:r>
            <a:r>
              <a:t>, m</a:t>
            </a:r>
            <a:r>
              <a:rPr b="1"/>
              <a:t>ore</a:t>
            </a:r>
            <a:r>
              <a:t>, l</a:t>
            </a:r>
            <a:r>
              <a:rPr b="1"/>
              <a:t>ore</a:t>
            </a:r>
            <a:r>
              <a:t>, fore,  sore, core, etc.</a:t>
            </a:r>
          </a:p>
          <a:p>
            <a:pPr marL="208915" indent="-208915" algn="just" defTabSz="557530"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our-		          court, four, course, sour, pour, cord,  etc.</a:t>
            </a:r>
          </a:p>
          <a:p>
            <a:pPr marL="208915" indent="-208915" algn="just" defTabSz="557530"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oar, oor-	           oar, board, door, floor, etc. </a:t>
            </a:r>
          </a:p>
          <a:p>
            <a:pPr marL="208915" indent="-208915" algn="just" defTabSz="557530"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au, augh-	            f</a:t>
            </a:r>
            <a:r>
              <a:rPr b="1"/>
              <a:t>au</a:t>
            </a:r>
            <a:r>
              <a:t>lt, c</a:t>
            </a:r>
            <a:r>
              <a:rPr b="1"/>
              <a:t>au</a:t>
            </a:r>
            <a:r>
              <a:t>se, d</a:t>
            </a:r>
            <a:r>
              <a:rPr b="1" u="sng"/>
              <a:t>augh</a:t>
            </a:r>
            <a:r>
              <a:t>ter, etc. </a:t>
            </a:r>
          </a:p>
          <a:p>
            <a:pPr marL="208915" indent="-208915" algn="just" defTabSz="557530"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a-		            </a:t>
            </a:r>
            <a:r>
              <a:rPr b="1"/>
              <a:t>a</a:t>
            </a:r>
            <a:r>
              <a:t>ll, t</a:t>
            </a:r>
            <a:r>
              <a:rPr b="1"/>
              <a:t>a</a:t>
            </a:r>
            <a:r>
              <a:t>lk, salt, water, etc. </a:t>
            </a:r>
          </a:p>
          <a:p>
            <a:pPr marL="208915" indent="-208915" algn="just" defTabSz="557530"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aw-		             saw </a:t>
            </a:r>
            <a:r>
              <a:rPr b="1"/>
              <a:t>/sɔː/</a:t>
            </a:r>
            <a:r>
              <a:t>, l</a:t>
            </a:r>
            <a:r>
              <a:rPr b="1"/>
              <a:t>aw</a:t>
            </a:r>
            <a:r>
              <a:t>n, jaw, yawn, awesome, awe, etc.</a:t>
            </a:r>
          </a:p>
          <a:p>
            <a:pPr marL="208915" indent="-208915" algn="just" defTabSz="557530">
              <a:spcBef>
                <a:spcPts val="400"/>
              </a:spcBef>
              <a:defRPr sz="19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ou-		            bought, ought, sought, thought, fought,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260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bog</a:t>
            </a:r>
            <a:r>
              <a:rPr sz="1600" b="0">
                <a:solidFill>
                  <a:srgbClr val="000000"/>
                </a:solidFill>
              </a:rPr>
              <a:t>, </a:t>
            </a:r>
            <a:r>
              <a:t>bop</a:t>
            </a:r>
            <a:r>
              <a:rPr sz="1600" b="0">
                <a:solidFill>
                  <a:srgbClr val="000000"/>
                </a:solidFill>
              </a:rPr>
              <a:t>, </a:t>
            </a:r>
            <a:r>
              <a:t>con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cod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cog</a:t>
            </a:r>
            <a:r>
              <a:rPr sz="1600" b="0">
                <a:solidFill>
                  <a:srgbClr val="000000"/>
                </a:solidFill>
              </a:rPr>
              <a:t>, </a:t>
            </a:r>
            <a:r>
              <a:t>cot</a:t>
            </a:r>
            <a:r>
              <a:rPr sz="1600" b="0">
                <a:solidFill>
                  <a:srgbClr val="000000"/>
                </a:solidFill>
              </a:rPr>
              <a:t>, </a:t>
            </a:r>
            <a:r>
              <a:t>cop</a:t>
            </a:r>
            <a:r>
              <a:rPr sz="1600" b="0">
                <a:solidFill>
                  <a:srgbClr val="000000"/>
                </a:solidFill>
              </a:rPr>
              <a:t>, </a:t>
            </a:r>
            <a:r>
              <a:t>don</a:t>
            </a:r>
            <a:r>
              <a:rPr sz="1600" b="0">
                <a:solidFill>
                  <a:srgbClr val="000000"/>
                </a:solidFill>
              </a:rPr>
              <a:t>, </a:t>
            </a:r>
            <a:r>
              <a:t>dog</a:t>
            </a:r>
            <a:r>
              <a:rPr sz="1600" b="0">
                <a:solidFill>
                  <a:srgbClr val="000000"/>
                </a:solidFill>
              </a:rPr>
              <a:t>, </a:t>
            </a:r>
            <a:r>
              <a:t>dot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fog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god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got</a:t>
            </a:r>
            <a:r>
              <a:rPr sz="1600" b="0">
                <a:solidFill>
                  <a:srgbClr val="000000"/>
                </a:solidFill>
              </a:rPr>
              <a:t> 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600" b="0">
              <a:solidFill>
                <a:srgbClr val="000000"/>
              </a:solidFill>
            </a:endParaRP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600" b="0">
              <a:solidFill>
                <a:srgbClr val="000000"/>
              </a:solidFill>
            </a:endParaRP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hog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hot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jog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jot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lob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log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lot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lop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mob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mom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mop</a:t>
            </a:r>
            <a:r>
              <a:rPr sz="1600" b="0">
                <a:solidFill>
                  <a:srgbClr val="000000"/>
                </a:solidFill>
              </a:rPr>
              <a:t> 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600" b="0">
              <a:solidFill>
                <a:srgbClr val="000000"/>
              </a:solidFill>
            </a:endParaRP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nod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not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odd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pod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pop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pot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rod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rot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sod</a:t>
            </a:r>
            <a:r>
              <a:rPr sz="1600" b="0">
                <a:solidFill>
                  <a:srgbClr val="000000"/>
                </a:solidFill>
              </a:rPr>
              <a:t> </a:t>
            </a:r>
          </a:p>
          <a:p>
            <a:pPr marL="0" indent="0" defTabSz="457200">
              <a:spcBef>
                <a:spcPts val="0"/>
              </a:spcBef>
              <a:buSzTx/>
              <a:buFontTx/>
              <a:buNone/>
              <a:defRPr sz="260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600" b="0">
              <a:solidFill>
                <a:srgbClr val="000000"/>
              </a:solidFill>
            </a:endParaRPr>
          </a:p>
          <a:p>
            <a:pPr marL="0" lvl="1" indent="228600" defTabSz="457200">
              <a:spcBef>
                <a:spcPts val="0"/>
              </a:spcBef>
              <a:buSzTx/>
              <a:buFontTx/>
              <a:buNone/>
              <a:defRPr sz="2600" b="1">
                <a:solidFill>
                  <a:srgbClr val="111111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Tom    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tot    </a:t>
            </a:r>
            <a:r>
              <a:rPr sz="1600" b="0">
                <a:solidFill>
                  <a:srgbClr val="000000"/>
                </a:solidFill>
              </a:rPr>
              <a:t> </a:t>
            </a:r>
            <a:r>
              <a:t>top,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no.9  /ʊ/ PUT vowel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 short, back high vowel made with lip rounding.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buSzTx/>
              <a:buNone/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usually spelt: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4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</a:t>
            </a:r>
            <a:r>
              <a:rPr i="0"/>
              <a:t>-		</a:t>
            </a:r>
            <a:r>
              <a:rPr b="1" i="0"/>
              <a:t>put</a:t>
            </a:r>
            <a:r>
              <a:rPr i="0"/>
              <a:t>, b</a:t>
            </a:r>
            <a:r>
              <a:rPr b="1" i="0"/>
              <a:t>u</a:t>
            </a:r>
            <a:r>
              <a:rPr i="0"/>
              <a:t>tcher, respectf</a:t>
            </a:r>
            <a:r>
              <a:rPr b="1" i="0"/>
              <a:t>u</a:t>
            </a:r>
            <a:r>
              <a:rPr i="0"/>
              <a:t>l, cellular, cushion, full, sugar, pull, push,  pudding, etc.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4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4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oo</a:t>
            </a:r>
            <a:r>
              <a:rPr i="0"/>
              <a:t>-		book, wooden, good, wood, cook, stood, shook, wool, hook, hood, foot, etc.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4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4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o-                bosom, wolf, woman, etc.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4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ou-    	July, could, courier, should, would, etc. </a:t>
            </a:r>
          </a:p>
          <a:p>
            <a:pPr marL="0" indent="0" defTabSz="457200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1200">
                <a:latin typeface="Times"/>
                <a:ea typeface="Times"/>
                <a:cs typeface="Times"/>
                <a:sym typeface="Times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8991600" cy="6858000"/>
          </a:xfrm>
          <a:prstGeom prst="rect">
            <a:avLst/>
          </a:prstGeom>
        </p:spPr>
        <p:txBody>
          <a:bodyPr/>
          <a:lstStyle/>
          <a:p>
            <a:pPr marL="257175" indent="-257175" defTabSz="685800">
              <a:spcBef>
                <a:spcPts val="5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No. 8 /uː/- </a:t>
            </a:r>
            <a:r>
              <a:rPr b="0"/>
              <a:t>GOOSE vowel</a:t>
            </a:r>
          </a:p>
          <a:p>
            <a:pPr marL="257175" indent="-257175" defTabSz="68580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marL="257175" indent="-257175" defTabSz="68580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a close/high  back vowel made with lips rounding.</a:t>
            </a:r>
          </a:p>
          <a:p>
            <a:pPr marL="257175" indent="-257175" defTabSz="68580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usually spelt:</a:t>
            </a:r>
            <a:endParaRPr i="1"/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</a:t>
            </a:r>
            <a:r>
              <a:rPr i="0"/>
              <a:t>—— rude, June, crucial, crude, etc. </a:t>
            </a:r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oo</a:t>
            </a:r>
            <a:r>
              <a:rPr i="0"/>
              <a:t>—— food, soon, moon, spoon, loose, cool, (fool, full); (pool, pull),</a:t>
            </a:r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etc.</a:t>
            </a:r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</a:t>
            </a:r>
            <a:r>
              <a:rPr i="0"/>
              <a:t>—— do, who, move, lose, etc. </a:t>
            </a:r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ou</a:t>
            </a:r>
            <a:r>
              <a:rPr i="0"/>
              <a:t>——    group, soup, wound, (won’t will not) </a:t>
            </a:r>
            <a:r>
              <a:rPr b="1" i="0"/>
              <a:t>th</a:t>
            </a:r>
            <a:r>
              <a:rPr i="0"/>
              <a:t>rough, etc.</a:t>
            </a:r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ew</a:t>
            </a:r>
            <a:r>
              <a:rPr i="0"/>
              <a:t>—    chew, flew, threw, askew, etc.</a:t>
            </a:r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defRPr sz="2175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ue, ui, oe</a:t>
            </a:r>
            <a:r>
              <a:rPr i="0"/>
              <a:t>----blue, juice, shoe, etc. </a:t>
            </a:r>
          </a:p>
          <a:p>
            <a:pPr marL="257175" indent="-257175" defTabSz="685800">
              <a:lnSpc>
                <a:spcPct val="80000"/>
              </a:lnSpc>
              <a:spcBef>
                <a:spcPts val="400"/>
              </a:spcBef>
              <a:buSzTx/>
              <a:buNone/>
              <a:defRPr sz="217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                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533400"/>
            <a:ext cx="9144000" cy="6324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1145" indent="-271145" algn="just" defTabSz="723265">
              <a:spcBef>
                <a:spcPts val="600"/>
              </a:spcBef>
              <a:defRPr sz="215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No. 11 /ɜː/- </a:t>
            </a:r>
            <a:r>
              <a:rPr b="0"/>
              <a:t>NURSE vowel- </a:t>
            </a:r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a long central vowel.</a:t>
            </a:r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lips position is neutral. </a:t>
            </a:r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mostly spelt –</a:t>
            </a:r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er—- s</a:t>
            </a:r>
            <a:r>
              <a:rPr b="1"/>
              <a:t>er</a:t>
            </a:r>
            <a:r>
              <a:t>ve, pres</a:t>
            </a:r>
            <a:r>
              <a:rPr b="1"/>
              <a:t>er</a:t>
            </a:r>
            <a:r>
              <a:t>ve, s</a:t>
            </a:r>
            <a:r>
              <a:rPr b="1"/>
              <a:t>er</a:t>
            </a:r>
            <a:r>
              <a:t>f,  v</a:t>
            </a:r>
            <a:r>
              <a:rPr b="1"/>
              <a:t>er</a:t>
            </a:r>
            <a:r>
              <a:t>se, m</a:t>
            </a:r>
            <a:r>
              <a:rPr b="1"/>
              <a:t>er</a:t>
            </a:r>
            <a:r>
              <a:t>ge, emerge, herd, h</a:t>
            </a:r>
            <a:r>
              <a:rPr b="1"/>
              <a:t>er</a:t>
            </a:r>
            <a:r>
              <a:t>balist, reserve, etc.</a:t>
            </a:r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ear—- search, research, pearl, </a:t>
            </a:r>
            <a:r>
              <a:rPr b="1"/>
              <a:t>heard</a:t>
            </a:r>
            <a:r>
              <a:t>, *head, etc.</a:t>
            </a:r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ur—-	</a:t>
            </a:r>
            <a:r>
              <a:rPr b="1">
                <a:solidFill>
                  <a:srgbClr val="FF0000"/>
                </a:solidFill>
              </a:rPr>
              <a:t>purse</a:t>
            </a:r>
            <a:r>
              <a:t>, turn, curve, curse, nurse, curl, purge,       burst, burn, curb, murk, lurk, etc.</a:t>
            </a:r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ir—-	bird, {b</a:t>
            </a:r>
            <a:r>
              <a:rPr b="1"/>
              <a:t>e</a:t>
            </a:r>
            <a:r>
              <a:t>d} first, thirsty, third, dirty, skirt, shirt, flirt, dirt, etc.</a:t>
            </a:r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71145" indent="-271145" algn="just" defTabSz="723265">
              <a:spcBef>
                <a:spcPts val="600"/>
              </a:spcBef>
              <a:defRPr sz="215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or——   word, world, work, worse, worst, etc.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defTabSz="182880">
              <a:spcBef>
                <a:spcPts val="0"/>
              </a:spcBef>
              <a:buSzTx/>
              <a:buFontTx/>
              <a:buNone/>
              <a:defRPr sz="2280" b="1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   early         /ɜːli/                   person   /pɜːsn/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certain         /sɜːtn̩/                 church,     /t͡ʃɜːt͡ʃ/          certainly  /ˈsɜːtn̩li/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word          /wɜːd/                   sir              /ˈsɜː/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personal      /ˈpɜːsənəl/          university       /juːnɪˈvɜːsətiː/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herself         /hɜːˈself/                 girl   /ˈɡɜːl/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 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    per           /pɜː/                      turn      /tɜːn/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    term         /tɜːm/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    concern       /kənˈsɜː(ɝ)n/        purpose /ˈpɜːpəs/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  surface        /ˈsɜːfɪs/                      firm    /fɜːm/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learn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/lɜːn/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survey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/ˈsɜːveɪ/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return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/ɹɪˈtɜːn/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network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/nɛtwɜːk/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carefully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/ˈkɛːfəli/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/ɪnˈtɝnəl/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search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/sɜːt͡ʃ/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elsewhere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/ˌɛlsˈʍɛːə/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occur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/əˈkɜː/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perfect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/ˈpɜː.fɪkt/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/ˈpɜː.fɛkt/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urban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/ˈɜːbən/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birth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alternative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/ˌɒlˈtɜːnətɪv/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careful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/ˈkɛːfəl/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murder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/ˈmɜːdə(ɹ)/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external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/ɛksˈtɝnəl/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journey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/ˈd͡ʒɝni/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permanent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/ˈpɝmənənt/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perfectly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/ˈpɜːfɪktli/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rarely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/ˈɹɛːli/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emergency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/ɪˈmɝ.dʒən.si/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determine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/dɪˈtɜːmɪn/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framework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/ˈfɹeɪmwɜːk/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bird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/bɜːd/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firmly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/fɝmli/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/ɹɪˈfɜː/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prefer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/pɹɪˈfɝ/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worker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/ˈwɜː.kə/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hurt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furniture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/ˈfɜːnɪtʃə/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circle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/ˈsɜɹkəl/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personnel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/pɝ.səˈnɛl/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birthday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/ˈbɜːθ.deɪ/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purchase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/ˈpɝtʃəs/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nurse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/nɜːs/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nervous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/ˈnɜː.vəs/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furthermore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/ˈfɜː(ɹ).ðə(ɹ).mɔː(ɹ)/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personality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/ˌpɜɹsəˈnælɪti/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/ˌpɝsəˈnælɪɾi/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determination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/dɪˌtɜːmɪˈneɪʃən/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surgery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/ˈsɝdʒəɹi/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circuit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/ˈsɜː.kɪt/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shirt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/ʃɝt/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confirm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/kənˈfɜːm/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personally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/ˈpɜːsnəli/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burden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/ˈbɜːdn/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universal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/ˌjuːnɪˈvɜːsl/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dirty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/ˈdɜːti/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universe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/ˈjuːnɪˌvɜːs/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earl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/ɜːl/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/kənˈvɜːʃ(ə)n/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/.ʒ(ə)n/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turkey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/ˈtɜːki/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controversial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/kɒn.tɹə.ˈvɜː.ʃəl/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/kɒn.tɹə.ˈvɜː.sjəl/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urgent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/ˈɜːdʒənt/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anniversary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/ˌænɪˈvɜːs(ə)ɹi/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superb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/suˈpɝb/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/səˈpɝb/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entertainment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/ɛn.tɝˈteɪn.mənt/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earn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uncertain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/ʌnˈsɜːtən/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virtue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/ˈvɜː.tjuː/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/ˈvɜː.tʃuː/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colonel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/ˈkɜːnəl/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merchant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/ˈmɝtʃənt/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workshop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/ˈwɜːk.ʃɒp/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desert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/dɪˈzɜː(ɹ)t/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transfer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/tɹɑːnsˈfɜː/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/tɹænzˈfɜː/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nursery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/ˈnɝs(ə)ɹi/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vertical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/ˈvɜːtɪkəl/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firstly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/ˈfɜɹstli/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servant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/ˈsɜːvənt/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sterling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/ˈstɜː(ɹ).lɪŋ/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observe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/əbˈzɝv/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observer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/əbˈzɜːvə/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virgin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/ˈvɝdʒɪn/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verbal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/ˈvɜː.bəl/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/ˈvɜː.bɫ̩/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circulation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/ˌsɜː(ɹ).kjʊˈleɪ.ʃən/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worthwhile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/wɜː(ɹ)θˈwaɪl/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merger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/ˈmɝdʒɚ/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verdict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/ˈvɝ.dɪkt/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diversity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/daɪˈvɜː(ɹ)sɪti/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/dɪˈvɜː(ɹ)sɪti/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journalist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/ˈdʒɝnəlɪst/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/ɹɪˈzɝv/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clergy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/ˈklɜːdʒi/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certainty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/ˈsɝtn̩ti/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server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/ˈsɜːvə/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curtain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/ˈkɜːtn̩/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worship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/ˈwɜːʃɪp/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/ˈwɔːʃɪp/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skirt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/skɜːt/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interpret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/ɪnˈtɜː.pɹɪt/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/daɪˈvɜːs/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/nɝv/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surplus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/ˈsɝˌplʌs/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/ˈsɝpləs/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/ˈwɜːði/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/dɪˈzɜːv/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circular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/ˈsɜː(ɹ)k.jə.lə(ɹ)/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emergence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/ɪˈmɜːdʒ(ə)ns/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turner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/ˈtɜː(ɹ)nəɹ/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girlfriend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/ˈɡɝlfɹɛnd/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preservation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/pɹɛ.zɜɹˈveɪ.ʃən/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mercy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/ˈmɜːsi/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advertisement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/ədˈvɜːtɪsmənt/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surgeon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/ˈsɜːdʒən/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courtesy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/ˈkɜːtəsi/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/fɜː(ɹ)/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stir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/stɜː/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absurd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/əbˈsɜːd/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/vɝb/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virtual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/ˈvɜːtʃuəl/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assertion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/əˈsɜːʃən/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disturbance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/dɪsˈtɜːbəns/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/ɪˈtɝnəl/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homework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/ˈhəʊmˌwɜːk/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surgical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/ˈsɜːdʒɪkəl/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murderer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/ˈmɝdəɹɚ/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circus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/ˈsɜːkəs/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maternal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/məˈtɜːnəl/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/sɝdʒ/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alert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/əˈlɜːt/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pearl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/pɜːl/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/pʰəːɫ/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attorney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/əˈtɜː(ɹ)ni/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purse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/pɜː(ɹ)s/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referral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/ɹɪˈfɝəl/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/ɜːd͡ʒ/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/hɜːd/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learner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/ˈlɜɹnəɹ/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burst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/bɝst/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thirteenth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/ˌθɜːˈtiːnθ/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circumstance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/ˈsɜːkəmst(ə)ns/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/.ɑːns/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/.æns/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fertile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/ˈfɜːtaɪl/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disturb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/dɪsˈtɜːb/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journalism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/ˈdʒɝnəlɪzəm/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overt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/əʊˈvɜːt/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/ˈəʊvə(ː)t/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/wɜːm/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aerial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/ˈɛːɹ.ɪ.əl/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hurdle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/ˈhɜːdəl/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/dɪˈvɝʒən/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/daɪˈvɝʒən/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deter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/dɪˈtɜː(ɹ)/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reversal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/ɹɪˈvɜː(ɹ)səl/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versatile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/ˈvɝsətl̩/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/mɜː(ɹ)dʒ/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turmoil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/ˈtɜːmɔɪl/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perfume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/ˈpɚfjuːm/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turbulent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/ˈtɜːbjələnt/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insert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/ɪnˈsɜːt/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infirmary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/ɪnˈfɝməɹi/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/bɝn/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paperwork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/ˈpeɪ.pɚˌwɝk/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/ˈpeɪ.pɚ.wɚk/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earthquake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/ˈɜːθkweɪk/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sturdy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/ˈstɜː.dɪ/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suburb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/ˈsʌbɜː(ɹ)b/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curvature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/ˈkɝ.və.tʃɚ/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sperm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/spɜːɹm/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watercolour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/ˈwɔ.tɜ.ˌkʌ.lɜ/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/daɪˈvɜːt/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/pɚˈvɝs/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insertion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/ɪnˈsɝʃən/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eternity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/ɪˈtɜː.nə.ti/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stern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/stɜː(ɹ)n/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spur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/spɝ/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terminate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/ˈtɝmɪneɪt/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/ˈkɝli/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vertically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/ˈvɜːtɪkli/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burgess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/ˈbɜːdʒɪs/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entrepreneurial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/ˌɒntɹəpɹəˈnɜːɹi.əl/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sermon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/ˈsɜːmən/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birch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/bɝtʃ/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excursion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/ɛks.kɜː(ɹ).ʃən/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tertiary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/ˈtɜː.ʃi.ə.ɹiː/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password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/ˈpæswɜːɹd/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/kənˈfɝ/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diversification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/dɪˌvɝsɪfɪˈkeɪʃən/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/daɪˌvɝsɪfɪˈkeɪʃən/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alternate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/ˈɒlˌtɜː(ɹ).nət/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/hɜːb/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firth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/fɜːɹθ/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/fɜːθ/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worthless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/ˈwɝθləs/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inertia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/ɪnˈɝ.ʃə/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/ɪˈnɝ.ʃə/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imperfect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/ɪmˈpɝːfɪkt/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/ɪmˈpɝːfɛkt/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modernity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/məˈdɜː(ɹ)n.ɪ.ti/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coercion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/koʊˈɝʒən/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/koʊˈɝʃən/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subversive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/səbˈvɜɹsɪv/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leisurely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/ˈlɛʒɜli/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/ɪnˈfɝ/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burglar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/ˈbɜː(ɹ)ɡlə(ɹ)/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assertive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/əˈsɝtɪv/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surname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/ˈsɜː(ɹ)neɪm/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innumerable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/ɪn.nuːmɜːɹ.æbəl/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preferential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/ˈpɹɛf.ɜː(ɹ)ˌɛn.ʃəl/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fieldwork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/fɪəldwɝk/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/ɪnˈvɝʒən/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cervical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/ˈsɝːvɪ.kəl/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dessert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/dɪˈzɜːt/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murmur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/ˈmɜː.mə(ɹ)/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/ɪnˈɝt/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thirst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/θɜːst/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entrepreneur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/ˌɒn.tɹə.pɹəˈnɜː/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discernible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/dɪˈsɝnɪbl̩/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divergence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/daɪˈvɜː(ɹ)dʒəns/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/dɪˈvɜː(ɹ)dʒəns/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furnace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/ˈfɝnɪs/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birthplace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/ˈbɝθˌpleɪs/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discursive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/dɪsˈkɜː(ɹ)sɪv/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thirsty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/ˈθɜː(ɹ)st.i/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determinant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/dɪˈtɜːmɪnənt/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noteworthy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/ˈnəʊtˌwɜːði/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discern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/dɪˈsɜːn/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chauffeur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/ʃɒˈfɜː/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/ˈʃəʊfə/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courteous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/ˈkɝti.əs/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turbine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/ˈtɜ(ɹ)baɪn/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/ˈtɜ(ɹ)bɪn/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turtle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/ˈtɜːtəl/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uncertainly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/ʌnˈsɝtn̩li/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persona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/pɝˈsoʊnə/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detergent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/dɪˈtɜːdʒənt/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non-verbal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/ˌnɒn.ˈvɜɹ.bəl/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absurdity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/əbˈsɝd.ɪ.ti/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allergic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/ə.ˈlɜɹ.dʒɪk/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earnestly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/ˈɝnɪstli/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serpent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/ˈsɜːpənt/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precursor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/ˈpɹiːˌkɜɹ.səɹ/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/pɹɨˈkɜɹ.səɹ/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disperse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/dɪˈspɜːs/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merchandise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/ˈmɝtʃənˌdaɪs/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/ˈmɝtʃənˌdaɪz/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surf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/sɜːf/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commercial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/kəˈmɜːʃəl/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superfluous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/suːˈpɜːflu.əs/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/sjʊˈpɜːflu.əs/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worldly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/ˈwɜː(ɹ)ldli/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/ɪnˈvɝs/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/ˈɪnvɝs/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iceberg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/ˈaɪsbɜːɡ/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/ɹɪˈvɜːʒən/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alternately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/ɔːlˈtɜɹnətlɪ/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divergent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/daɪˈvɜː(ɹ)dʒənt/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/dɪˈvɜː(ɹ)dʒənt/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/pɝm/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kerb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immersion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/ɪˈmɝʒən/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nocturnal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/nɒkˈtɜː(ɹ)nəl/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affirmation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/æfɝˈmeɪʃn/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earnest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/ˈɝnɪst/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permeability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/ˌpɝmi.əˈbɪlɪti/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berth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/fɜːn/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/dɪˈfɜː(ɹ)/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kernel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/ˈkɜː(ɹ).nəl/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indeterminate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/ɪndɪˈtɜː(ɹ)mɪnət/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preserve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/pɹəˈzɜːv/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herbal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/ˈhɜːbəl/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recur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/ɹɪˈkɜː(ɹ)/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/əˈvɜːʃn/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hectare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/ˈhɛktɛː/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/ˈhɛktɑː/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workmanship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/ˈwɜːk.mən.ʃɪp/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fir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/fɜː(ɹ)/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permanence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/ˈpɜɹmənəns/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paternal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/pəˈtɜː(ɹ)nəl/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fertilizer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/ˈfɜːtəlaɪzə/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birdie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/ˈbɝdi/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absurdly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/əbˈsɜːd.li/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circumference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/sɜːˈkʌm.fɹəns/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acupuncture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/ˈæ.kju.ˌpʌŋk.t͡ʃɝ/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affirm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/əˈfɝm/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fervent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/ˈfɝ.vənt/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perch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/pɜːtʃ/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rehearse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/ɹɪˈhɜːs/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mercantile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/ˈmɜːkənˌtaɪl/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furry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/ˈfɜːɹi/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perspiration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/ˈpɜɹ spəˈɹeɪ 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interminable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/ɪnˈtɜː(ɹ).mɪn.ə.bəl/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determinism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/dɪˈtɜːmɪnɪzəm/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mirth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/mɜɹθ/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/mɝθ/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burly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/ˈbɜːli/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dispersion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/dɪˈspɜːʒən/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adversity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/ædˈvɝ.sɪ.ti/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purple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/ˈpɜː(ɹ).pəl/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rebirth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/ɹiˈbɜːθ/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cursory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/ˈkɜː.sə.ɹi/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proverbial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/pɹəˈvɜɹb.iː.əl/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conservancy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/kənˈsɜːvənsɪ/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unworthy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/ʌnˈwɝði/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foreword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/ˈfɔɹˌwɝːd/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guernsey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/ˈɡɝnzi/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jerk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/d͡ʒɜːk/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merlin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/ˈmɝlɪn/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reimbursement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/ˌɹiː.ɪmˈbɜːs.mənt/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exertion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/əɡˈzɝʃən/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impervious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/ɪmˈpɜːvi.əs/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thirtieth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/ˈθɜːti.əθ/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/ˈkɜː(ɹ)t/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trustworthy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/ˈtɹʌst.wɜɹ.ði/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desertion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/dɪˈzɜːʃən/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furtive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/ˈfɜːtɪv/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scourge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/skɜːdʒ/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werewolf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/ˈwɛːwʊlf/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/ˈwɪəwʊlf/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affirmative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/əˈfɜːmətɪv/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/əˈvɜː(ɹ)s/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diverge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/daɪˈvɜː(ɹ)dʒ/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/dɪˈvɜː(ɹ)dʒ/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upward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/ˈʌpwɜː(ɹ)d/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/bɜː(ɹ)k/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/ˈkɒn.vɜːt/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curtail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/kɜːˈteɪl/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burner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/ˈbɜːnə/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thermostat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/ˈθɝməstæt/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/ˈθɝmoʊstæt/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exuberance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/ɛksˈjuː.bɜːɹ.əns/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/ˈɛɡ.ʒuː.bɜːɹ.əns/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purge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/pɝdʒ/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burr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circuitry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/ˈsɝkətɹi/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earthy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/ˈɜː(ɹ).θi/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virtuoso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/ˌvɜ.tʃuˈəʊ.səʊ/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bourbon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/bɜː(ɹ)bən/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quirk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connoisseur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/ˌkɒnəˈsɜɹ/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/ˌkɒnəˈsəː/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/ˌkɒnəˈsʊəɹ/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inferno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/ɪnˈfɝnoʊ/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fraternal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/fɹəˈtɝnəl/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adjourn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/əˈdʒɝn/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diurnal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/daɪˈɜːnəɫ/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merciless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/ˈmɜːsɪləs/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percutaneous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/pɜːkjuːˈteɪnɪəs/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dearth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/tɜːs/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determinate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/dɪˈtɜːmɪnət/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lurk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/lɜːk/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whirlpool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/ˈwɝlpul/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/ˈhwɝlpul/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footwork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/ˈfʊt.wɜːk/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herpes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/ˈhɝ.piz/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purgatory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/ˈpɝɡəˌtɔɹi/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searcher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/ˈsɜːt͡ʃə/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concur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/kənˈkɝ/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err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/ɛə(ɹ)/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turntable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/ˈtɝnteɪbəl/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mercilessly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/ˈmɜːsɪləslɪ/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hertz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/hɜː(ɹ)ts/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perpendicular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/ˌpɜː.pənˈdɪk.jə.lə(ɹ)/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/pɝt/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blur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/blɜ(ɹ)/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subvert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/səbˈvɜːt/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/kənˈvɜːs/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/tɝn/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hamburger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/ˈhæmˌbɜː.ɡə/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/ˈhæm.bə.ɡə/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girdle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/ˈɡɝdl̩/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hearse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/kɜː(ɹ)d/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skirmish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/ˈskɜː(ɹ)mɪʃ/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urchin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/ˈɝ.tʃɪn/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deterministic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/dɪˈtɜːmɪnɪstɪk/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sojourn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/ˈsɒdʒɜːn/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/ˈsɒdʒən/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/ˈsəʊdʒɜːn/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vermin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/ˈvɝmɪn/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world-class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/wɜː(ɹ)ldˈklæs/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/wɜː(ɹ)ldˈklɑːs/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deservedly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/dɪˈzɜːvɪdli/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thoroughfare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/ˈθʌɹəfɛː/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hummingbird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/ˈhʌmɪŋˌbɝd/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hurl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/hɝl/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cervix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/ˈsɜː.vɪks/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proverb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/ˈpɹɒvɜːb/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aquifer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/ˈɑkwɪfɝ/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/ˈækwɪfɝ/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slur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/slɜː(ɹ)/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suburbia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/səˈbɜːbɪə/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churlish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/ˈtʃɜːlɪʃ/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hyperbole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/haɪˈpɝːbəli/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jerky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/ˈdʒɝki/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servo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/ˈsɜː.vəʊ/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vertigo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/ˈvɜːtɪɡəʊ/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permeate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/ˈpɜːmiˌeɪt/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perpetrator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/ˈpɜː(ɹ).pɪ.ˌtɹeɪt.ə(ɹ)/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urbane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/ɜːˈbeɪn/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girth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/ɡɜː(ɹ)θ/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handiwork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/ˈhændiˌwɜːk/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turban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/ˈtɜː(ɹ)bən/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impurity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/ɪmˈpjɝɪti/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/ɪmˈpjuɹɪti/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turquoise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/ˈtɜː(ɹ).k(w)ɔɪz/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/ˈtɜː(ɹ).k(w)ɔɪs/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myrtle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/ˈmɜːtəl/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conversant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/kənˈvɝsənt/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quaternary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/kwəˈtɜːnəɹi/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smirk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/smɜː(ɹ)k/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thermodynamic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/ˌθɝmoʊdaɪˈnæmɪk/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plasterwork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/ˈplæstɚˌwɝk/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self-preservation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/ˌsɛlfˌpɹɛzɜˈɹ.veɪ.ʃən/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curlew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/ˈkɜːlju/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inadvertent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/ˌɪnədˈvɜːtn̩t/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adverb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/ˈæd.vɜːb/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astern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/əˈstɝn/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/ɛː/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oeuvre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/ˈɜːvɹə/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/ˈuːvɹə/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preferentially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/ˈpɹɛf.ɜː(ɹ)ˌɛn.ʃə.li/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furtively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/ˈfɜːtɪvli/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impertinent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/ɪm.ˈpɜː.tɪ.nənt/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ermine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/ˈɜːmɪn/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perjury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/ˈpɜː(ɹ)dʒəɹi/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servitude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/ˈsɝvɪtud/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cursive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/ˈkɝsɪv/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disservice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/dɪˈsɜːvɪs/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refurbish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/ɹiˈfɝbɪʃ/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turgid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/ˈtɜːdʒɪd/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disconcertingly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/ˌdɪskənˈsɜːtɪŋli/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insurgency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/ɪnˈsɜː.dʒən.si/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caerphilly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/kɛːˈfɪli/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corsair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/ˈkɔːsɛː/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nervy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/ˈnɜː.vi/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usurper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/juˈsɜɹpə(ɹ)/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/sɜːv/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churn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/tʃɜː(ɹ)n/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surreptitious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/ˌsɜɹ.əpˈtɪʃ.əs/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journeyman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/ˈdʒɝnimən/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pervade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/pɜː(ɹ)ˈveɪd/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/pəˈveɪd/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usurp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/juˈsɜɹp/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incontrovertible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/ˌɪŋ.kɒn.tɹəˈvɜː.təbl̩/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perky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/ˈpɝki/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circuitous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/sɜːˈkjuːɪtəs/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/mɛːd/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blurb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/blɝ(ː)b/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mercenary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/ˈmɜː.sə.nə.ɹi/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/ˈmɜː.sən.ɹi/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secateurs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/ˈsɛk.əˌtɜː(ɹ)z/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/tɜːd/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henceforward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/hɛnsˈfɔɹwɝd/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indenture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/ɪnˈdɛn.ʃɝ/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nurture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/ˈnɜːɹ.tʃəɹ/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praiseworthy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/ˈpɹeɪz.wɜː.ði/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adverbial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/ædˈvɝbi.əl/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dermatitis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/ˌdɜː(ɹ)m.əˈtaɪ.tɪs/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girder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/ɡɜː(ɹ)də(ɹ)/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serf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/sɜːf/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squirt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/skwɜː(ɹ)t/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surfeit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/ˈsɜː.fɪt/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turpentine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/ˈtɜː.pən.ˌtaɪn/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verdant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/ˈvɝ.dənt/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answerphone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/ˈæn.sɜː(ɹ)ˌfəʊn/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/ˈæn.səˌfəʊn/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coerce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/koʊˈɝs/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vermilion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/vɜː(ɹ)ˈmɪl.jən/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worshipful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/ˈwɜːʃɪpfl̩/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/ˈwɔː./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fatherhood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/ˈfɑ.ðɝhʊd/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acerbic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/əˈsɜ(ɹ)bɪk/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herbivorous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/hɜːɹˈbɪvəɹəs/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infernal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/ɪnˈfɜː(ɹ)nəl/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turnip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/ˈtɜː.nɪp/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varna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/ˈvɜːnə/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/ˈvɑːnə/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squirm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/skwɜːm/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swerve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/swɜː(ɹ)v/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/wɜːt/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chirpy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/ˈtʃɜː(ɹ)pi/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encircle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/ɪnˈsɜːkəl/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verbatim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/vɜːˈbeɪ.tɪm/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deferment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/dɪˈfɜːmənt/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shirk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/ʃɜːk/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flirt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/flɜː(ɹ)t/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germane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/dʒɜː(ɹ)ˈmeɪn/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inestimable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/ɪˈnɛːs.tɪ.mə.bəl/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kern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perchance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/pɜː(ɹ)ˈtʃɑːns/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vertex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/vɜːteks/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whirl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/wɜːl/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headword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/ˈhɛdwɜːd/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sternum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/ˈstɝnəm/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unerring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/ʌnˈɜːɹ.ɪŋ/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excerpt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/ˈɛɡzɜːt/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hypodermic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/ˌhaɪpəˈdɝmɪk/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pergola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/ˈpɜːɡələ/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persuasiveness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/pɜ(ɹ)ˈsweɪ.sɪv.nəs/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reverberate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/ɹɪˈvɜː(ɹ).bəɹ.eɪt/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submerge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/sʌbˈmɜːdʒ/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/sɐbˈməːdʒ/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termite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/ˈtɜː(ɹ).maɪt/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voyeur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/vwɑː.ˈjɜː/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determinist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/dɪˈtɜːmɪnɪst/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hypertrophy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/haɪˈpɜːtɹəfi/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nocturne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/ˈnɒktɜːn/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/(ˌ)nɒkˈtɜːn/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sturgeon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/ˈstɝdʒən/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wordy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/ˈwɝdi/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deserter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/dɪˈzɜːtə(ɹ)/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schoolwork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/ˈskulˌwɝk/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unfurnished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/ʌnˈfɜːnɪʃt/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confirmatory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/kənˈfɜːmət(ə)ɹi/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2280">
                <a:solidFill>
                  <a:srgbClr val="656565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  <a:r>
              <a:t>dirge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533400"/>
            <a:ext cx="9144000" cy="63246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learn         /lɜːn/                           version          /ˈvɜːʒən/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survey      /ˈsɜːveɪ/                         return            /ɹɪˈtɜːn/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network       /netwɜːk/                    internal        /ɪnˈtɜːnəl/                  search    /   sɜːt͡ʃ/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occur           /əˈkɜː/                           perfect        /ˈpɜː.fɪkt/ or /ˈpɜː.fekt/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urban          /ˈɜːbən/                         birth           /bɜːθ/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murder      /ˈmɜːdə(ɹ)/                     external      /ɛksˈtɜːnəl/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journey          /ˈd͡ʒɜːni/                     permanent      /ˈpɜːmənənt/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emergency      /ɪˈ</a:t>
            </a:r>
            <a:r>
              <a:rPr b="1"/>
              <a:t>mɜ</a:t>
            </a:r>
            <a:r>
              <a:t>ː.dʒən.si/             determine /dɪˈtɜːmɪn/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bird                 /bɜːd/                           firmly      /ˈfɜːmli/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refer                /ɹɪˈfɜː/                          prefer       /pɹɪˈfɜː/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hurt                 /hɜːt/                          furniture      /ˈfɜːnɪtʃə/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circle              /ˈsɜːkəl/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purchase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/ˈpɝtʃəs/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nurse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/nɜːs/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nervous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/ˈnɜː.vəs/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furthermore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/ˈfɜː(ɹ).ðə(ɹ).mɔː(ɹ)/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personality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/ˌpɜɹsəˈnælɪti/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/ˌpɝsəˈnælɪɾi/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determination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/dɪˌtɜːmɪˈneɪʃən/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surgery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/ˈsɝdʒəɹi/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circuit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/ˈsɜː.kɪt/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shirt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/ʃɝt/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confirm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/kənˈfɜːm/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personally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/ˈpɜːsnəli/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burden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/ˈbɜːdn/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universal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/ˌjuːnɪˈvɜːsl/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dirty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/ˈdɜːti/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universe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/ˈjuːnɪˌvɜːs/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/ɜːl/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/kənˈvɜːʃ(ə)n/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/.ʒ(ə)n/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turkey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/ˈtɜːki/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controversial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/kɒn.tɹə.ˈvɜː.ʃəl/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/kɒn.tɹə.ˈvɜː.sjəl/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urgent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/ˈɜːdʒənt/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anniversary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/ˌænɪˈvɜːs(ə)ɹi/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superb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/suˈpɝb/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/səˈpɝb/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entertainment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/ɛn.tɝˈteɪn.mənt/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uncertain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/ʌnˈsɜːtən/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virtue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/ˈvɜː.tjuː/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/ˈvɜː.tʃuː/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colonel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/ˈkɜːnəl/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merchant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/ˈmɝtʃənt/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workshop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/ˈwɜːk.ʃɒp/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desert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/dɪˈzɜː(ɹ)t/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transfer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/tɹɑːnsˈfɜː/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/tɹænzˈfɜː/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nursery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/ˈnɝs(ə)ɹi/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vertical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/ˈvɜːtɪkəl/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firstly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/ˈfɜɹstli/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servant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/ˈsɜːvənt/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sterling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/ˈstɜː(ɹ).lɪŋ/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observe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/əbˈzɝv/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observer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/əbˈzɜːvə/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virgin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/ˈvɝdʒɪn/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verbal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/ˈvɜː.bəl/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/ˈvɜː.bɫ̩/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circulation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/ˌsɜː(ɹ).kjʊˈleɪ.ʃən/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worthwhile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/wɜː(ɹ)θˈwaɪl/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merger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/ˈmɝdʒɚ/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verdict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/ˈvɝ.dɪkt/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diversity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/daɪˈvɜː(ɹ)sɪti/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/dɪˈvɜː(ɹ)sɪti/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journalist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/ˈdʒɝnəlɪst/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/ɹɪˈzɝv/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clergy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/ˈklɜːdʒi/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certainty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/ˈsɝtn̩ti/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server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/ˈsɜːvə/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curtain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/ˈkɜːtn̩/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worship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/ˈwɜːʃɪp/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/ˈwɔːʃɪp/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skirt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/skɜːt/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interpret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/ɪnˈtɜː.pɹɪt/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/daɪˈvɜːs/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/nɝv/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surplus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/ˈsɝˌplʌs/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/ˈsɝpləs/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/ˈwɜːði/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/dɪˈzɜːv/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circular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/ˈsɜː(ɹ)k.jə.lə(ɹ)/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emergence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/ɪˈmɜːdʒ(ə)ns/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turner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/ˈtɜː(ɹ)nəɹ/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girlfriend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/ˈɡɝlfɹɛnd/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preservation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/pɹɛ.zɜɹˈveɪ.ʃən/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mercy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/ˈmɜːsi/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advertisement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/ədˈvɜːtɪsmənt/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surgeon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/ˈsɜːdʒən/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courtesy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/ˈkɜːtəsi/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/fɜː(ɹ)/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stir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/stɜː/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absurd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/əbˈsɜːd/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/vɝb/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virtual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/ˈvɜːtʃuəl/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assertion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/əˈsɜːʃən/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disturbance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/dɪsˈtɜːbəns/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/ɪˈtɝnəl/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homework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/ˈhəʊmˌwɜːk/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surgical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/ˈsɜːdʒɪkəl/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murderer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/ˈmɝdəɹɚ/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circus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/ˈsɜːkəs/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maternal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/məˈtɜːnəl/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/sɝdʒ/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/əˈlɜːt/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pearl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/pɜːl/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/pʰəːɫ/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attorney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/əˈtɜː(ɹ)ni/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purse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/pɜː(ɹ)s/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referral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/ɹɪˈfɝəl/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/ɜːd͡ʒ/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/hɜːd/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learner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/ˈlɜɹnəɹ/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burst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/bɝst/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thirteenth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/ˌθɜːˈtiːnθ/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circumstance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/ˈsɜːkəmst(ə)ns/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/.ɑːns/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/.æns/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fertile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/ˈfɜːtaɪl/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disturb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/dɪsˈtɜːb/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journalism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/ˈdʒɝnəlɪzəm/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/əʊˈvɜːt/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/ˈəʊvə(ː)t/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/wɜːm/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aerial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/ˈɛːɹ.ɪ.əl/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hurdle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/ˈhɜːdəl/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/dɪˈvɝʒən/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/daɪˈvɝʒən/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deter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/dɪˈtɜː(ɹ)/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reversal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/ɹɪˈvɜː(ɹ)səl/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versatile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/ˈvɝsətl̩/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/mɜː(ɹ)dʒ/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turmoil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/ˈtɜːmɔɪl/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perfume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/ˈpɚfjuːm/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turbulent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/ˈtɜːbjələnt/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insert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/ɪnˈsɜːt/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infirmary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/ɪnˈfɝməɹi/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/bɝn/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paperwork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/ˈpeɪ.pɚˌwɝk/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/ˈpeɪ.pɚ.wɚk/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earthquake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/ˈɜːθkweɪk/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sturdy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/ˈstɜː.dɪ/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suburb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/ˈsʌbɜː(ɹ)b/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curvature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/ˈkɝ.və.tʃɚ/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/spɜːɹm/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watercolour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/ˈwɔ.tɜ.ˌkʌ.lɜ/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/daɪˈvɜːt/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/pɚˈvɝs/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insertion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/ɪnˈsɝʃən/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eternity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/ɪˈtɜː.nə.ti/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/stɜː(ɹ)n/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/spɝ/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terminate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/ˈtɝmɪneɪt/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/ˈkɝli/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vertically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/ˈvɜːtɪkli/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burgess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/ˈbɜːdʒɪs/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entrepreneurial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/ˌɒntɹəpɹəˈnɜːɹi.əl/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sermon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/ˈsɜːmən/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birch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/bɝtʃ/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excursion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/ɛks.kɜː(ɹ).ʃən/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tertiary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/ˈtɜː.ʃi.ə.ɹiː/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password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/ˈpæswɜːɹd/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/kənˈfɝ/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diversification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/dɪˌvɝsɪfɪˈkeɪʃən/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/daɪˌvɝsɪfɪˈkeɪʃən/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alternate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/ˈɒlˌtɜː(ɹ).nət/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/hɜːb/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firth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/fɜːɹθ/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/fɜːθ/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worthless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/ˈwɝθləs/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inertia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/ɪnˈɝ.ʃə/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/ɪˈnɝ.ʃə/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imperfect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/ɪmˈpɝːfɪkt/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/ɪmˈpɝːfɛkt/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modernity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/məˈdɜː(ɹ)n.ɪ.ti/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coercion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/koʊˈɝʒən/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/koʊˈɝʃən/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subversive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/səbˈvɜɹsɪv/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leisurely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/ˈlɛʒɜli/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/ɪnˈfɝ/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burglar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/ˈbɜː(ɹ)ɡlə(ɹ)/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assertive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/əˈsɝtɪv/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surname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/ˈsɜː(ɹ)neɪm/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innumerable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/ɪn.nuːmɜːɹ.æbəl/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preferential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/ˈpɹɛf.ɜː(ɹ)ˌɛn.ʃəl/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fieldwork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/fɪəldwɝk/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/ɪnˈvɝʒən/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cervical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/ˈsɝːvɪ.kəl/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dessert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/dɪˈzɜːt/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murmur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/ˈmɜː.mə(ɹ)/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/ɪnˈɝt/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thirst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/θɜːst/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entrepreneur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/ˌɒn.tɹə.pɹəˈnɜː/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discernible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/dɪˈsɝnɪbl̩/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divergence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/daɪˈvɜː(ɹ)dʒəns/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/dɪˈvɜː(ɹ)dʒəns/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furnace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/ˈfɝnɪs/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birthplace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/ˈbɝθˌpleɪs/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discursive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/dɪsˈkɜː(ɹ)sɪv/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thirsty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/ˈθɜː(ɹ)st.i/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determinant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/dɪˈtɜːmɪnənt/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noteworthy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/ˈnəʊtˌwɜːði/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discern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/dɪˈsɜːn/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chauffeur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/ʃɒˈfɜː/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/ˈʃəʊfə/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courteous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/ˈkɝti.əs/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turbine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/ˈtɜ(ɹ)baɪn/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/ˈtɜ(ɹ)bɪn/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turtle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/ˈtɜːtəl/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uncertainly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/ʌnˈsɝtn̩li/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persona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/pɝˈsoʊnə/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detergent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/dɪˈtɜːdʒənt/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non-verbal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/ˌnɒn.ˈvɜɹ.bəl/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absurdity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/əbˈsɝd.ɪ.ti/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allergic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/ə.ˈlɜɹ.dʒɪk/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earnestly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/ˈɝnɪstli/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serpent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/ˈsɜːpənt/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precursor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/ˈpɹiːˌkɜɹ.səɹ/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/pɹɨˈkɜɹ.səɹ/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disperse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/dɪˈspɜːs/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merchandise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/ˈmɝtʃənˌdaɪs/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/ˈmɝtʃənˌdaɪz/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surf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/sɜːf/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commercial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/kəˈmɜːʃəl/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superfluous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/suːˈpɜːflu.əs/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/sjʊˈpɜːflu.əs/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worldly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/ˈwɜː(ɹ)ldli/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/ɪnˈvɝs/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/ˈɪnvɝs/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iceberg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/ˈaɪsbɜːɡ/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/ɹɪˈvɜːʒən/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alternately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/ɔːlˈtɜɹnətlɪ/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divergent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/daɪˈvɜː(ɹ)dʒənt/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/dɪˈvɜː(ɹ)dʒənt/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/pɝm/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kerb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immersion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/ɪˈmɝʒən/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nocturnal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/nɒkˈtɜː(ɹ)nəl/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affirmation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/æfɝˈmeɪʃn/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earnest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/ˈɝnɪst/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permeability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/ˌpɝmi.əˈbɪlɪti/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berth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/bɜːθ/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/fɜːn/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/dɪˈfɜː(ɹ)/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kernel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/ˈkɜː(ɹ).nəl/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indeterminate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/ɪndɪˈtɜː(ɹ)mɪnət/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preserve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/pɹəˈzɜːv/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herbal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/ˈhɜːbəl/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recur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/ɹɪˈkɜː(ɹ)/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aversion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/əˈvɜːʃn/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hectare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/ˈhɛktɛː/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/ˈhɛktɑː/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workmanship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/ˈwɜːk.mən.ʃɪp/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fir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/fɜː(ɹ)/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permanence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/ˈpɜɹmənəns/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paternal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/pəˈtɜː(ɹ)nəl/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fertilizer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/ˈfɜːtəlaɪzə/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birdie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/ˈbɝdi/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absurdly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/əbˈsɜːd.li/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circumference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/sɜːˈkʌm.fɹəns/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acupuncture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/ˈæ.kju.ˌpʌŋk.t͡ʃɝ/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affirm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/əˈfɝm/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fervent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/ˈfɝ.vənt/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perch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/pɜːtʃ/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rehearse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/ɹɪˈhɜːs/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mercantile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/ˈmɜːkənˌtaɪl/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furry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/ˈfɜːɹi/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perspiration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/ˈpɜɹ spəˈɹeɪ 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interminable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/ɪnˈtɜː(ɹ).mɪn.ə.bəl/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determinism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/dɪˈtɜːmɪnɪzəm/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mirth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/mɜɹθ/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/mɝθ/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burly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/ˈbɜːli/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dispersion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/dɪˈspɜːʒən/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adversity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/ædˈvɝ.sɪ.ti/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purple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/ˈpɜː(ɹ).pəl/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rebirth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/ɹiˈbɜːθ/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cursory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/ˈkɜː.sə.ɹi/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proverbial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/pɹəˈvɜɹb.iː.əl/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conservancy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/kənˈsɜːvənsɪ/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unworthy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/ʌnˈwɝði/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foreword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/ˈfɔɹˌwɝːd/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guernsey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/ˈɡɝnzi/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jerk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/d͡ʒɜːk/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merlin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/ˈmɝlɪn/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reimbursement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/ˌɹiː.ɪmˈbɜːs.mənt/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exertion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/əɡˈzɝʃən/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impervious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/ɪmˈpɜːvi.əs/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thirtieth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/ˈθɜːti.əθ/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/ˈkɜː(ɹ)t/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trustworthy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/ˈtɹʌst.wɜɹ.ði/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desertion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/dɪˈzɜːʃən/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furtive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/ˈfɜːtɪv/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scourge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/skɜːdʒ/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werewolf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/ˈwɛːwʊlf/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/ˈwɪəwʊlf/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affirmative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/əˈfɜːmətɪv/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/əˈvɜː(ɹ)s/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diverge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/daɪˈvɜː(ɹ)dʒ/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/dɪˈvɜː(ɹ)dʒ/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upward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/ˈʌpwɜː(ɹ)d/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/bɜː(ɹ)k/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/ˈkɒn.vɜːt/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curtail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/kɜːˈteɪl/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burner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/ˈbɜːnə/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thermostat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/ˈθɝməstæt/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/ˈθɝmoʊstæt/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exuberance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/ɛksˈjuː.bɜːɹ.əns/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/ˈɛɡ.ʒuː.bɜːɹ.əns/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purge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/pɝdʒ/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burr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/bɝ/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circuitry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/ˈsɝkətɹi/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/ˈɜː(ɹ).θi/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virtuoso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/ˌvɜ.tʃuˈəʊ.səʊ/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bourbon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/bɜː(ɹ)bən/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quirk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connoisseur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/ˌkɒnəˈsɜɹ/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/ˌkɒnəˈsəː/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/ˌkɒnəˈsʊəɹ/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inferno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/ɪnˈfɝnoʊ/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fraternal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/fɹəˈtɝnəl/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adjourn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/əˈdʒɝn/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diurnal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/daɪˈɜːnəɫ/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merciless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/ˈmɜːsɪləs/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percutaneous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/pɜːkjuːˈteɪnɪəs/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dearth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/dɜːθ/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/tɜːs/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determinate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/dɪˈtɜːmɪnət/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lurk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/lɜːk/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whirlpool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/ˈwɝlpul/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/ˈhwɝlpul/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footwork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/ˈfʊt.wɜːk/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herpes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/ˈhɝ.piz/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purgatory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/ˈpɝɡəˌtɔɹi/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searcher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/ˈsɜːt͡ʃə/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concur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/kənˈkɝ/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err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/ɛə(ɹ)/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turntable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/ˈtɝnteɪbəl/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mercilessly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/ˈmɜːsɪləslɪ/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hertz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/hɜː(ɹ)ts/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perpendicular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/ˌpɜː.pənˈdɪk.jə.lə(ɹ)/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/pɝt/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blur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/blɜ(ɹ)/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subvert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/səbˈvɜːt/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converse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/kənˈvɜːs/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/tɝn/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hamburger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/ˈhæmˌbɜː.ɡə/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/ˈhæm.bə.ɡə/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girdle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/ˈɡɝdl̩/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hearse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/hɜːs/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/kɜː(ɹ)d/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skirmish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/ˈskɜː(ɹ)mɪʃ/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urchin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/ˈɝ.tʃɪn/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deterministic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/dɪˈtɜːmɪnɪstɪk/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sojourn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/ˈsɒdʒɜːn/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/ˈsɒdʒən/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/ˈsəʊdʒɜːn/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vermin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/ˈvɝmɪn/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world-class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/wɜː(ɹ)ldˈklæs/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/wɜː(ɹ)ldˈklɑːs/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deservedly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/dɪˈzɜːvɪdli/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thoroughfare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/ˈθʌɹəfɛː/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hummingbird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/ˈhʌmɪŋˌbɝd/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hurl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/hɝl/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cervix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/ˈsɜː.vɪks/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proverb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/ˈpɹɒvɜːb/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aquifer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/ˈɑkwɪfɝ/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/ˈækwɪfɝ/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slur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/slɜː(ɹ)/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suburbia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/səˈbɜːbɪə/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churlish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/ˈtʃɜːlɪʃ/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hyperbole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/haɪˈpɝːbəli/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jerky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/ˈdʒɝki/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servo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/ˈsɜː.vəʊ/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vertigo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/ˈvɜːtɪɡəʊ/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permeate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/ˈpɜːmiˌeɪt/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perpetrator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/ˈpɜː(ɹ).pɪ.ˌtɹeɪt.ə(ɹ)/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urbane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/ɜːˈbeɪn/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girth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/ɡɜː(ɹ)θ/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handiwork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/ˈhændiˌwɜːk/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turban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/ˈtɜː(ɹ)bən/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impurity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/ɪmˈpjɝɪti/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/ɪmˈpjuɹɪti/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turquoise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/ˈtɜː(ɹ).k(w)ɔɪz/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/ˈtɜː(ɹ).k(w)ɔɪs/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myrtle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/ˈmɜːtəl/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/kɝb/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conversant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/kənˈvɝsənt/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quaternary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/kwəˈtɜːnəɹi/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smirk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/smɜː(ɹ)k/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thermodynamic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/ˌθɝmoʊdaɪˈnæmɪk/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plasterwork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/ˈplæstɚˌwɝk/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self-preservation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/ˌsɛlfˌpɹɛzɜˈɹ.veɪ.ʃən/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curlew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/ˈkɜːlju/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inadvertent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/ˌɪnədˈvɜːtn̩t/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adverb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/ˈæd.vɜːb/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astern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/əˈstɝn/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/ɛː/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oeuvre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/ˈɜːvɹə/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/ˈuːvɹə/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preferentially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/ˈpɹɛf.ɜː(ɹ)ˌɛn.ʃə.li/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furtively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/ˈfɜːtɪvli/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impertinent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/ɪm.ˈpɜː.tɪ.nənt/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ermine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/ˈɜːmɪn/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perjury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/ˈpɜː(ɹ)dʒəɹi/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servitude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/ˈsɝvɪtud/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cursive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/ˈkɝsɪv/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disservice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/dɪˈsɜːvɪs/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refurbish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/ɹiˈfɝbɪʃ/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turgid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/ˈtɜːdʒɪd/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disconcertingly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/ˌdɪskənˈsɜːtɪŋli/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insurgency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/ɪnˈsɜː.dʒən.si/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caerphilly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/kɛːˈfɪli/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corsair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/ˈkɔːsɛː/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nervy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/ˈnɜː.vi/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usurper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/juˈsɜɹpə(ɹ)/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/sɜːv/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churn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/tʃɜː(ɹ)n/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surreptitious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/ˌsɜɹ.əpˈtɪʃ.əs/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journeyman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/ˈdʒɝnimən/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pervade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/pɜː(ɹ)ˈveɪd/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/pəˈveɪd/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usurp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/juˈsɜɹp/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incontrovertible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/ˌɪŋ.kɒn.tɹəˈvɜː.təbl̩/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invert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/ɪnˈvɜːt/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perky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/ˈpɝki/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circuitous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/sɜːˈkjuːɪtəs/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/mɛːd/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blurb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/blɝ(ː)b/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mercenary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/ˈmɜː.sə.nə.ɹi/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/ˈmɜː.sən.ɹi/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secateurs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/ˈsɛk.əˌtɜː(ɹ)z/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/tɜːd/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henceforward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/hɛnsˈfɔɹwɝd/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indenture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/ɪnˈdɛn.ʃɝ/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nurture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/ˈnɜːɹ.tʃəɹ/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praiseworthy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/ˈpɹeɪz.wɜː.ði/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adverbial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/ædˈvɝbi.əl/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dermatitis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/ˌdɜː(ɹ)m.əˈtaɪ.tɪs/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girder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/ɡɜː(ɹ)də(ɹ)/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serf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/sɜːf/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squirt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/skwɜː(ɹ)t/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surfeit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/ˈsɜː.fɪt/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turpentine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/ˈtɜː.pən.ˌtaɪn/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verdant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/ˈvɝ.dənt/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answerphone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/ˈæn.sɜː(ɹ)ˌfəʊn/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/ˈæn.səˌfəʊn/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coerce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/koʊˈɝs/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vermilion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/vɜː(ɹ)ˈmɪl.jən/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worshipful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/ˈwɜːʃɪpfl̩/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/ˈwɔː./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fatherhood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/ˈfɑ.ðɝhʊd/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acerbic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/əˈsɜ(ɹ)bɪk/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herbivorous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/hɜːɹˈbɪvəɹəs/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infernal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/ɪnˈfɜː(ɹ)nəl/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turnip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/ˈtɜː.nɪp/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varna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/ˈvɜːnə/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/ˈvɑːnə/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squirm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/skwɜːm/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swerve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/swɜː(ɹ)v/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/wɜːt/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chirpy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/ˈtʃɜː(ɹ)pi/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encircle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/ɪnˈsɜːkəl/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verbatim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/vɜːˈbeɪ.tɪm/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deferment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/dɪˈfɜːmənt/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shirk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/ʃɜːk/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flirt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/flɜː(ɹ)t/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germane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/dʒɜː(ɹ)ˈmeɪn/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inestimable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/ɪˈnɛːs.tɪ.mə.bəl/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kern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perchance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/pɜː(ɹ)ˈtʃɑːns/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vertex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/vɜːteks/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whirl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/wɜːl/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headword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/ˈhɛdwɜːd/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sternum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/ˈstɝnəm/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unerring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/ʌnˈɜːɹ.ɪŋ/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excerpt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/ˈɛɡzɜːt/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hypodermic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/ˌhaɪpəˈdɝmɪk/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pergola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/ˈpɜːɡələ/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persuasiveness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/pɜ(ɹ)ˈsweɪ.sɪv.nəs/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reverberate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/ɹɪˈvɜː(ɹ).bəɹ.eɪt/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submerge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/sʌbˈmɜːdʒ/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/sɐbˈməːdʒ/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termite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/ˈtɜː(ɹ).maɪt/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voyeur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/vwɑː.ˈjɜː/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determinist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/dɪˈtɜːmɪnɪst/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hypertrophy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/haɪˈpɜːtɹəfi/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nocturne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/ˈnɒktɜːn/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/(ˌ)nɒkˈtɜːn/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sturgeon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/ˈstɝdʒən/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wordy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/ˈwɝdi/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deserter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/dɪˈzɜːtə(ɹ)/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schoolwork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/ˈskulˌwɝk/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unfurnished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/ʌnˈfɜːnɪʃt/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confirmatory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/kənˈfɜːmət(ə)ɹi/</a:t>
            </a:r>
          </a:p>
          <a:p>
            <a:pPr marL="0" indent="0" defTabSz="182880">
              <a:spcBef>
                <a:spcPts val="0"/>
              </a:spcBef>
              <a:buSzTx/>
              <a:buFontTx/>
              <a:buNone/>
              <a:defRPr sz="1600">
                <a:solidFill>
                  <a:srgbClr val="65656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dirge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 no. 12 /ə/ lettER vowel.</a:t>
            </a:r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It is a short central vowel also called schwa. It is made with neutral lip position.</a:t>
            </a:r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has a very high frequency of concurrencies in unaccented/unstressed syllables.</a:t>
            </a:r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may be spelt,</a:t>
            </a:r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</a:t>
            </a:r>
            <a:r>
              <a:rPr b="0"/>
              <a:t>          </a:t>
            </a:r>
            <a:r>
              <a:rPr b="0" i="0"/>
              <a:t>poss</a:t>
            </a:r>
            <a:r>
              <a:t>i</a:t>
            </a:r>
            <a:r>
              <a:rPr b="0" i="0"/>
              <a:t>ble, penc</a:t>
            </a:r>
            <a:r>
              <a:rPr i="0"/>
              <a:t>i</a:t>
            </a:r>
            <a:r>
              <a:rPr b="0" i="0"/>
              <a:t>l, humanity humidity intensity necessity objectivity popular</a:t>
            </a:r>
            <a:r>
              <a:rPr i="0"/>
              <a:t>i</a:t>
            </a:r>
            <a:r>
              <a:rPr b="0" i="0"/>
              <a:t>ty, qual</a:t>
            </a:r>
            <a:r>
              <a:rPr i="0"/>
              <a:t>i</a:t>
            </a:r>
            <a:r>
              <a:rPr b="0" i="0"/>
              <a:t>ty reality, reliabil</a:t>
            </a:r>
            <a:r>
              <a:rPr i="0"/>
              <a:t>i</a:t>
            </a:r>
            <a:r>
              <a:rPr b="0" i="0"/>
              <a:t>ty, etc.</a:t>
            </a:r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</a:t>
            </a:r>
            <a:r>
              <a:rPr b="0" i="0"/>
              <a:t>  gentl</a:t>
            </a:r>
            <a:r>
              <a:t>e</a:t>
            </a:r>
            <a:r>
              <a:rPr b="0" i="0"/>
              <a:t>m</a:t>
            </a:r>
            <a:r>
              <a:rPr b="0"/>
              <a:t>e</a:t>
            </a:r>
            <a:r>
              <a:rPr b="0" i="0"/>
              <a:t>n, accid</a:t>
            </a:r>
            <a:r>
              <a:rPr i="0"/>
              <a:t>e</a:t>
            </a:r>
            <a:r>
              <a:rPr b="0" i="0"/>
              <a:t>nt, complim</a:t>
            </a:r>
            <a:r>
              <a:rPr i="0"/>
              <a:t>e</a:t>
            </a:r>
            <a:r>
              <a:rPr b="0" i="0"/>
              <a:t>nt contin</a:t>
            </a:r>
            <a:r>
              <a:rPr i="0"/>
              <a:t>e</a:t>
            </a:r>
            <a:r>
              <a:rPr b="0" i="0"/>
              <a:t>nt, detrim</a:t>
            </a:r>
            <a:r>
              <a:rPr i="0"/>
              <a:t>e</a:t>
            </a:r>
            <a:r>
              <a:rPr b="0" i="0"/>
              <a:t>nt, impediment, president</a:t>
            </a:r>
            <a:r>
              <a:t> </a:t>
            </a:r>
            <a:r>
              <a:rPr b="0" i="0"/>
              <a:t>prominent, open, etc. </a:t>
            </a:r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marL="332740" indent="-332740" algn="just" defTabSz="886460">
              <a:lnSpc>
                <a:spcPct val="80000"/>
              </a:lnSpc>
              <a:spcBef>
                <a:spcPts val="500"/>
              </a:spcBef>
              <a:defRPr sz="252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ɑ</a:t>
            </a:r>
            <a:r>
              <a:rPr b="0"/>
              <a:t>       </a:t>
            </a:r>
            <a:r>
              <a:rPr b="0" i="0"/>
              <a:t>fin</a:t>
            </a:r>
            <a:r>
              <a:rPr i="0"/>
              <a:t>a</a:t>
            </a:r>
            <a:r>
              <a:rPr b="0" i="0"/>
              <a:t>lly,</a:t>
            </a:r>
            <a:r>
              <a:rPr b="0"/>
              <a:t> </a:t>
            </a:r>
            <a:r>
              <a:rPr b="0" i="0"/>
              <a:t>wom</a:t>
            </a:r>
            <a:r>
              <a:t>a</a:t>
            </a:r>
            <a:r>
              <a:rPr b="0" i="0"/>
              <a:t>n, banana, b</a:t>
            </a:r>
            <a:r>
              <a:rPr i="0"/>
              <a:t>a</a:t>
            </a:r>
            <a:r>
              <a:rPr b="0" i="0"/>
              <a:t>lloon, about, allowed, among, alone,  acquisitive, crimin</a:t>
            </a:r>
            <a:r>
              <a:rPr i="0"/>
              <a:t>a</a:t>
            </a:r>
            <a:r>
              <a:rPr b="0" i="0"/>
              <a:t>l, principal, American, chemical, clerical, comical, critical, economical, electrical, f</a:t>
            </a:r>
            <a:r>
              <a:rPr i="0"/>
              <a:t>a</a:t>
            </a:r>
            <a:r>
              <a:rPr b="0" i="0"/>
              <a:t>natic</a:t>
            </a:r>
            <a:r>
              <a:rPr i="0"/>
              <a:t>a</a:t>
            </a:r>
            <a:r>
              <a:rPr b="0" i="0"/>
              <a:t>l, identical, musical physical, radical, statistical, surgical, vertical, ability,  annuity, cap</a:t>
            </a:r>
            <a:r>
              <a:rPr i="0"/>
              <a:t>a</a:t>
            </a:r>
            <a:r>
              <a:rPr b="0" i="0"/>
              <a:t>bility c</a:t>
            </a:r>
            <a:r>
              <a:rPr i="0"/>
              <a:t>a</a:t>
            </a:r>
            <a:r>
              <a:rPr b="0" i="0"/>
              <a:t>pacity, fr</a:t>
            </a:r>
            <a:r>
              <a:rPr i="0"/>
              <a:t>a</a:t>
            </a:r>
            <a:r>
              <a:rPr b="0" i="0"/>
              <a:t>gility, m</a:t>
            </a:r>
            <a:r>
              <a:rPr i="0"/>
              <a:t>a</a:t>
            </a:r>
            <a:r>
              <a:rPr b="0" i="0"/>
              <a:t>jority, etc.s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</a:t>
            </a:r>
            <a:r>
              <a:rPr b="0" i="0"/>
              <a:t>          </a:t>
            </a:r>
            <a:r>
              <a:t>o</a:t>
            </a:r>
            <a:r>
              <a:rPr b="0" i="0"/>
              <a:t>blige, </a:t>
            </a:r>
            <a:r>
              <a:t>o</a:t>
            </a:r>
            <a:r>
              <a:rPr b="0" i="0"/>
              <a:t>ccur, pers</a:t>
            </a:r>
            <a:r>
              <a:rPr i="0"/>
              <a:t>o</a:t>
            </a:r>
            <a:r>
              <a:rPr b="0" i="0"/>
              <a:t>nality, din</a:t>
            </a:r>
            <a:r>
              <a:rPr i="0"/>
              <a:t>o</a:t>
            </a:r>
            <a:r>
              <a:rPr b="0" i="0"/>
              <a:t>saure, c</a:t>
            </a:r>
            <a:r>
              <a:rPr i="0"/>
              <a:t>o</a:t>
            </a:r>
            <a:r>
              <a:rPr b="0" i="0"/>
              <a:t>rrupt, correct, etc.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</a:t>
            </a:r>
            <a:r>
              <a:rPr b="0"/>
              <a:t>        </a:t>
            </a:r>
            <a:r>
              <a:rPr b="0" i="0"/>
              <a:t>s</a:t>
            </a:r>
            <a:r>
              <a:t>u</a:t>
            </a:r>
            <a:r>
              <a:rPr b="0" i="0"/>
              <a:t>ppose, s</a:t>
            </a:r>
            <a:r>
              <a:rPr i="0"/>
              <a:t>u</a:t>
            </a:r>
            <a:r>
              <a:rPr b="0" i="0"/>
              <a:t>pport, s</a:t>
            </a:r>
            <a:r>
              <a:rPr i="0"/>
              <a:t>u</a:t>
            </a:r>
            <a:r>
              <a:rPr b="0" i="0"/>
              <a:t>cceed, etc.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ar</a:t>
            </a:r>
            <a:r>
              <a:rPr b="0" i="0"/>
              <a:t>      p</a:t>
            </a:r>
            <a:r>
              <a:t>ar</a:t>
            </a:r>
            <a:r>
              <a:rPr b="0" i="0"/>
              <a:t>ticular, sugar, etc.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er</a:t>
            </a:r>
            <a:r>
              <a:rPr b="0" i="0"/>
              <a:t>,    fath</a:t>
            </a:r>
            <a:r>
              <a:t>er</a:t>
            </a:r>
            <a:r>
              <a:rPr b="0" i="0"/>
              <a:t>, say</a:t>
            </a:r>
            <a:r>
              <a:rPr i="0"/>
              <a:t>er</a:t>
            </a:r>
            <a:r>
              <a:rPr b="0" i="0"/>
              <a:t>, lay</a:t>
            </a:r>
            <a:r>
              <a:rPr i="0"/>
              <a:t>er</a:t>
            </a:r>
            <a:r>
              <a:rPr b="0" i="0"/>
              <a:t>, moth</a:t>
            </a:r>
            <a:r>
              <a:rPr i="0"/>
              <a:t>er</a:t>
            </a:r>
            <a:r>
              <a:rPr b="0" i="0"/>
              <a:t>, plat</a:t>
            </a:r>
            <a:r>
              <a:rPr i="0"/>
              <a:t>er</a:t>
            </a:r>
            <a:r>
              <a:rPr b="0" i="0"/>
              <a:t>, car</a:t>
            </a:r>
            <a:r>
              <a:rPr i="0"/>
              <a:t>er</a:t>
            </a:r>
            <a:r>
              <a:rPr b="0" i="0"/>
              <a:t>, play</a:t>
            </a:r>
            <a:r>
              <a:rPr i="0"/>
              <a:t>er,</a:t>
            </a:r>
            <a:r>
              <a:rPr b="0" i="0"/>
              <a:t> charact</a:t>
            </a:r>
            <a:r>
              <a:rPr i="0"/>
              <a:t>er</a:t>
            </a:r>
            <a:r>
              <a:rPr b="0" i="0"/>
              <a:t>,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or</a:t>
            </a:r>
            <a:r>
              <a:rPr b="0" i="0"/>
              <a:t>     doct</a:t>
            </a:r>
            <a:r>
              <a:t>or</a:t>
            </a:r>
            <a:r>
              <a:rPr b="0" i="0"/>
              <a:t>, past</a:t>
            </a:r>
            <a:r>
              <a:rPr i="0"/>
              <a:t>or</a:t>
            </a:r>
            <a:r>
              <a:rPr b="0" i="0"/>
              <a:t>, mayor, monitor,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ou</a:t>
            </a:r>
            <a:r>
              <a:rPr b="0" i="0"/>
              <a:t>      fam</a:t>
            </a:r>
            <a:r>
              <a:t>ou</a:t>
            </a:r>
            <a:r>
              <a:rPr b="0" i="0"/>
              <a:t>s, call</a:t>
            </a:r>
            <a:r>
              <a:rPr i="0"/>
              <a:t>ou</a:t>
            </a:r>
            <a:r>
              <a:rPr b="0" i="0"/>
              <a:t>s,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our</a:t>
            </a:r>
            <a:r>
              <a:rPr b="0" i="0"/>
              <a:t>    col</a:t>
            </a:r>
            <a:r>
              <a:t>our</a:t>
            </a:r>
            <a:r>
              <a:rPr b="0" i="0"/>
              <a:t>, </a:t>
            </a:r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 i="0"/>
          </a:p>
          <a:p>
            <a:pPr algn="just">
              <a:lnSpc>
                <a:spcPct val="80000"/>
              </a:lnSpc>
              <a:spcBef>
                <a:spcPts val="600"/>
              </a:spcBef>
              <a:defRPr sz="2600"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ure</a:t>
            </a:r>
            <a:r>
              <a:rPr b="0" i="0"/>
              <a:t>      fig</a:t>
            </a:r>
            <a:r>
              <a:t>ure, </a:t>
            </a:r>
            <a:r>
              <a:rPr b="0" i="0"/>
              <a:t>meas</a:t>
            </a:r>
            <a:r>
              <a:t>ure,</a:t>
            </a:r>
            <a:r>
              <a:rPr b="0" i="0"/>
              <a:t> plea</a:t>
            </a:r>
            <a:r>
              <a:rPr b="0"/>
              <a:t>s</a:t>
            </a:r>
            <a:r>
              <a:t>ure, </a:t>
            </a:r>
            <a:r>
              <a:rPr b="0" i="0"/>
              <a:t> press</a:t>
            </a:r>
            <a:r>
              <a:rPr i="0"/>
              <a:t>ure,</a:t>
            </a:r>
            <a:r>
              <a:rPr b="0" i="0"/>
              <a:t> mixt</a:t>
            </a:r>
            <a:r>
              <a:rPr i="0"/>
              <a:t>ure</a:t>
            </a:r>
            <a:r>
              <a:rPr b="0" i="0"/>
              <a:t>, etc.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Content Placeholder 3" descr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7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503050405090304" charset="0"/>
              <a:cs typeface="Times New Roman" panose="02020503050405090304" charset="0"/>
            </a:endParaRPr>
          </a:p>
          <a:p>
            <a:pPr lvl="7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503050405090304" charset="0"/>
              <a:cs typeface="Times New Roman" panose="02020503050405090304" charset="0"/>
            </a:endParaRPr>
          </a:p>
          <a:p>
            <a:pPr lvl="7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503050405090304" charset="0"/>
              <a:cs typeface="Times New Roman" panose="02020503050405090304" charset="0"/>
            </a:endParaRPr>
          </a:p>
          <a:p>
            <a:pPr lvl="7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503050405090304" charset="0"/>
              <a:cs typeface="Times New Roman" panose="02020503050405090304" charset="0"/>
            </a:endParaRPr>
          </a:p>
          <a:p>
            <a:pPr lvl="7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503050405090304" charset="0"/>
              <a:cs typeface="Times New Roman" panose="02020503050405090304" charset="0"/>
            </a:endParaRPr>
          </a:p>
          <a:p>
            <a:pPr lvl="7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503050405090304" charset="0"/>
              <a:cs typeface="Times New Roman" panose="02020503050405090304" charset="0"/>
            </a:endParaRPr>
          </a:p>
          <a:p>
            <a:pPr lvl="7"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503050405090304" charset="0"/>
                <a:cs typeface="Times New Roman" panose="02020503050405090304" charset="0"/>
              </a:rPr>
              <a:t>DIPHTHONGS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/əʊ/ GOAT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None/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standard lexical set GOAT glides from a central position and moves in the direction of back high RP vowel /ʊ/.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Spelling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</a:t>
            </a:r>
            <a:r>
              <a:rPr i="0"/>
              <a:t>-		so, old, both, folk, bimbo, clone, close, zero, </a:t>
            </a:r>
            <a:r>
              <a:rPr lang="en-US" i="0"/>
              <a:t>hero, </a:t>
            </a:r>
            <a:r>
              <a:rPr i="0"/>
              <a:t>		bone</a:t>
            </a:r>
            <a:r>
              <a:rPr lang="en-US" i="0"/>
              <a:t>, cone, open, hello,  cope, hope, hold, cold, fold, sold, </a:t>
            </a:r>
            <a:endParaRPr i="0"/>
          </a:p>
          <a:p>
            <a:pPr>
              <a:lnSpc>
                <a:spcPct val="80000"/>
              </a:lnSpc>
              <a:spcBef>
                <a:spcPts val="600"/>
              </a:spcBef>
              <a:defRPr sz="27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oe</a:t>
            </a:r>
            <a:r>
              <a:rPr i="0"/>
              <a:t>-		toe, doe, sloe, foe, cocoa, oboe</a:t>
            </a:r>
            <a:r>
              <a:rPr lang="en-US" i="0"/>
              <a:t>, etc.</a:t>
            </a:r>
            <a:endParaRPr i="0"/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>
              <a:lnSpc>
                <a:spcPct val="80000"/>
              </a:lnSpc>
              <a:spcBef>
                <a:spcPts val="600"/>
              </a:spcBef>
              <a:defRPr sz="27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ow</a:t>
            </a:r>
            <a:r>
              <a:rPr i="0"/>
              <a:t>-	  know, blow, hallow, pillow, sparrow, meadow, </a:t>
            </a:r>
            <a:r>
              <a:rPr lang="en-US" i="0">
                <a:sym typeface="+mn-ea"/>
              </a:rPr>
              <a:t>fellow, mellow, etc.</a:t>
            </a:r>
            <a:endParaRPr i="0"/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	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oa</a:t>
            </a:r>
            <a:r>
              <a:rPr i="0"/>
              <a:t>- 	oak, road, foal, toast, soap, hoax, loaf, reproach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>
              <a:lnSpc>
                <a:spcPct val="80000"/>
              </a:lnSpc>
              <a:spcBef>
                <a:spcPts val="600"/>
              </a:spcBef>
              <a:defRPr sz="27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>
              <a:lnSpc>
                <a:spcPct val="80000"/>
              </a:lnSpc>
              <a:spcBef>
                <a:spcPts val="600"/>
              </a:spcBef>
              <a:defRPr sz="27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ou</a:t>
            </a:r>
            <a:r>
              <a:rPr i="0"/>
              <a:t>- soul, though, shoulder, boulder, soldier</a:t>
            </a:r>
            <a:r>
              <a:rPr lang="en-US" i="0"/>
              <a:t>, ect.</a:t>
            </a:r>
            <a:endParaRPr i="0"/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>
              <a:lnSpc>
                <a:spcPct val="80000"/>
              </a:lnSpc>
              <a:spcBef>
                <a:spcPts val="600"/>
              </a:spcBef>
              <a:defRPr sz="27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Also mauve, brooch, beau, sew, don’t, plateau, bureau, gauche</a:t>
            </a:r>
            <a:r>
              <a:rPr lang="en-US"/>
              <a:t>,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/ɪə/  NEAR vowel</a:t>
            </a:r>
          </a:p>
          <a:p>
            <a:pPr marL="342900" indent="-342900" algn="just">
              <a:lnSpc>
                <a:spcPct val="90000"/>
              </a:lnSpc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pelt: </a:t>
            </a:r>
            <a:endParaRPr i="0"/>
          </a:p>
          <a:p>
            <a:pPr marL="342900" indent="-342900" algn="just">
              <a:lnSpc>
                <a:spcPct val="90000"/>
              </a:lnSpc>
              <a:defRPr sz="26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ear, eer</a:t>
            </a:r>
            <a:r>
              <a:rPr i="0"/>
              <a:t>-		ear, dear, fear, nuclear, appear, yearly, 		weary, eerie, career, sneer, deer, etc.</a:t>
            </a:r>
          </a:p>
          <a:p>
            <a:pPr marL="342900" indent="-342900" algn="just">
              <a:lnSpc>
                <a:spcPct val="90000"/>
              </a:lnSpc>
              <a:defRPr sz="26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ia</a:t>
            </a:r>
            <a:r>
              <a:rPr i="0"/>
              <a:t>--- 	material, brilliant, media, industrial, etc.			familiar, etc.</a:t>
            </a:r>
          </a:p>
          <a:p>
            <a:pPr marL="342900" indent="-342900" algn="just">
              <a:lnSpc>
                <a:spcPct val="90000"/>
              </a:lnSpc>
              <a:defRPr sz="26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</a:t>
            </a:r>
            <a:r>
              <a:rPr i="0"/>
              <a:t>---- 	pancreas, nausea, d</a:t>
            </a:r>
            <a:r>
              <a:rPr b="1" i="0"/>
              <a:t>ia</a:t>
            </a:r>
            <a:r>
              <a:rPr i="0"/>
              <a:t>rrhoea, area, etc.</a:t>
            </a:r>
          </a:p>
          <a:p>
            <a:pPr marL="342900" indent="-342900" algn="just">
              <a:lnSpc>
                <a:spcPct val="90000"/>
              </a:lnSpc>
              <a:defRPr sz="26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eu, eo</a:t>
            </a:r>
            <a:r>
              <a:rPr i="0"/>
              <a:t>----	mus</a:t>
            </a:r>
            <a:r>
              <a:rPr b="1">
                <a:latin typeface="Times New Roman Bold Italic" panose="02020503050405090304" charset="0"/>
                <a:cs typeface="Times New Roman Bold Italic" panose="02020503050405090304" charset="0"/>
              </a:rPr>
              <a:t>eu</a:t>
            </a:r>
            <a:r>
              <a:rPr i="0"/>
              <a:t>m, theological, etc.</a:t>
            </a:r>
          </a:p>
          <a:p>
            <a:pPr marL="342900" indent="-342900" algn="just">
              <a:lnSpc>
                <a:spcPct val="90000"/>
              </a:lnSpc>
              <a:defRPr sz="26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ier</a:t>
            </a:r>
            <a:r>
              <a:rPr i="0"/>
              <a:t>----	soviet, spaniel, fierce, salient, thirtieth, etc.</a:t>
            </a:r>
          </a:p>
          <a:p>
            <a:pPr marL="342900" indent="-342900" algn="just">
              <a:lnSpc>
                <a:spcPct val="90000"/>
              </a:lnSpc>
              <a:defRPr sz="26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io</a:t>
            </a:r>
            <a:r>
              <a:rPr i="0"/>
              <a:t>---- -	period, million, chariot, axiom, opinion, etc.</a:t>
            </a:r>
          </a:p>
          <a:p>
            <a:pPr marL="342900" indent="-342900" algn="just">
              <a:lnSpc>
                <a:spcPct val="90000"/>
              </a:lnSpc>
              <a:defRPr sz="26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iou	previous, </a:t>
            </a:r>
          </a:p>
          <a:p>
            <a:pPr marL="342900" indent="-342900" algn="just">
              <a:lnSpc>
                <a:spcPct val="90000"/>
              </a:lnSpc>
              <a:defRPr sz="26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iu</a:t>
            </a:r>
            <a:r>
              <a:rPr i="0"/>
              <a:t>-		medium, stadium, union, tedium, delirium, etc.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705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/ʊə/ CURE vowel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glides from  /ʊ / and moves towards the centre  /ə/.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lnSpc>
                <a:spcPct val="90000"/>
              </a:lnSpc>
              <a:spcBef>
                <a:spcPts val="600"/>
              </a:spcBef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usually spelt: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lnSpc>
                <a:spcPct val="9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oor</a:t>
            </a:r>
            <a:r>
              <a:rPr i="0"/>
              <a:t>-      poor, moor, boor, 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our</a:t>
            </a:r>
            <a:r>
              <a:rPr i="0"/>
              <a:t>-      tour, tourist, gourd, amour, tournament, bourgeois, tourist, your, etc.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>
              <a:lnSpc>
                <a:spcPct val="9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ure</a:t>
            </a:r>
            <a:r>
              <a:rPr i="0"/>
              <a:t>- pure, endure, cure, abjure, secure, ensure, insure, manure, etc. 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iou, u</a:t>
            </a:r>
            <a:r>
              <a:rPr i="0"/>
              <a:t>-curious, spurious, during, security, insurance, furious, etc. 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90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ue, ua</a:t>
            </a:r>
            <a:r>
              <a:rPr i="0"/>
              <a:t>-         cruel, </a:t>
            </a:r>
            <a:r>
              <a:rPr b="1" i="0"/>
              <a:t>puerile</a:t>
            </a:r>
            <a:r>
              <a:rPr i="0"/>
              <a:t>, actual, mutual, usual, gradual, annual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533400"/>
            <a:ext cx="9144000" cy="6324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Closing Diphthongs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/eɪ/ FACE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Its glide begins from close-mid front /e/ position and moves in the direction of RP /ɪ/., 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buSzTx/>
              <a:buNone/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Spelling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a-		ape, late, make, lady, waste, base, fake, mate,    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         male, etc. 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ai-		waist, rail, aim, rain, mail, ceil, etc.  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ay-		day, may, </a:t>
            </a:r>
            <a:r>
              <a:rPr lang="en-US"/>
              <a:t>way,</a:t>
            </a:r>
            <a:r>
              <a:t> crayon, say, kay,  lay, etc. 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ei, ey-	eight, veil, weight, rein, they, whey, etc. 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ea-		great, steak, break,</a:t>
            </a:r>
            <a:r>
              <a:rPr b="1">
                <a:latin typeface="Times New Roman Bold" panose="02020503050405090304" charset="0"/>
                <a:cs typeface="Times New Roman Bold" panose="02020503050405090304" charset="0"/>
              </a:rPr>
              <a:t> </a:t>
            </a:r>
            <a:r>
              <a:rPr lang="en-US" b="1">
                <a:latin typeface="Times New Roman Bold" panose="02020503050405090304" charset="0"/>
                <a:cs typeface="Times New Roman Bold" panose="02020503050405090304" charset="0"/>
              </a:rPr>
              <a:t>break</a:t>
            </a:r>
            <a:r>
              <a:rPr lang="en-US"/>
              <a:t> fast, </a:t>
            </a:r>
            <a:r>
              <a:t>etc.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Note, 	gauge, </a:t>
            </a:r>
            <a:r>
              <a:rPr b="1"/>
              <a:t>gaol</a:t>
            </a:r>
            <a:r>
              <a:t>, fete, suede, etc. </a:t>
            </a:r>
          </a:p>
          <a:p>
            <a:pPr marL="298450" indent="-298450" defTabSz="795020">
              <a:lnSpc>
                <a:spcPct val="80000"/>
              </a:lnSpc>
              <a:spcBef>
                <a:spcPts val="500"/>
              </a:spcBef>
              <a:defRPr sz="2525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8991600" cy="6858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region of cardinal vowel no.5 [ɑ], but not as back as this. The lip position is neutral. PALM vowel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                             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/a</a:t>
            </a:r>
            <a:r>
              <a:rPr b="0"/>
              <a:t>ɪ/ PRICE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glides from [a], and moves in the direction of  the close vowel /ɪ/.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buSzTx/>
              <a:buNone/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spelt: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</a:t>
            </a:r>
            <a:r>
              <a:rPr i="0"/>
              <a:t>-		time, write, bite, climb, design, ripe, like, ice, 			arrive, </a:t>
            </a:r>
            <a:r>
              <a:rPr b="1" i="0"/>
              <a:t>indict / ɪndaɪkt/,</a:t>
            </a:r>
            <a:r>
              <a:rPr i="0"/>
              <a:t> isle /aɪl/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ie</a:t>
            </a:r>
            <a:r>
              <a:rPr i="0"/>
              <a:t>-		die, lie, pie, tried, tired, etc.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y</a:t>
            </a:r>
            <a:r>
              <a:rPr i="0"/>
              <a:t>,</a:t>
            </a:r>
            <a:r>
              <a:t> ye</a:t>
            </a:r>
            <a:r>
              <a:rPr i="0"/>
              <a:t>-	cry, dry, by, Cyprus, hybrid, tyrant, cycle, type, 		asylum /əsaɪləm/, dye,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rPr i="0"/>
              <a:t> 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  <a:r>
              <a:rPr i="1"/>
              <a:t>igh</a:t>
            </a:r>
            <a:r>
              <a:t>-	high, light, fight, sight, right, bright, etc.</a:t>
            </a:r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2580" indent="-322580" algn="just" defTabSz="859155">
              <a:lnSpc>
                <a:spcPct val="80000"/>
              </a:lnSpc>
              <a:spcBef>
                <a:spcPts val="500"/>
              </a:spcBef>
              <a:defRPr sz="254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Note eye, height, either, neither, eider, </a:t>
            </a:r>
            <a:r>
              <a:rPr b="1"/>
              <a:t>ai</a:t>
            </a:r>
            <a:r>
              <a:t>sle, b</a:t>
            </a:r>
            <a:r>
              <a:rPr b="1"/>
              <a:t>uy</a:t>
            </a:r>
            <a:r>
              <a:t>, maestro.       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algn="just"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/ɔɪ/ CHOICE</a:t>
            </a:r>
          </a:p>
          <a:p>
            <a:pPr algn="just"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Its glide begins from /ɔ/, and moves towards /ɪ/.</a:t>
            </a:r>
          </a:p>
          <a:p>
            <a:pPr algn="just"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 algn="just">
              <a:defRPr sz="25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Spelling:</a:t>
            </a:r>
          </a:p>
          <a:p>
            <a:pPr marL="342900" indent="-342900" algn="just">
              <a:defRPr sz="25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oi-		boil, noise, oil, point, voice, soil, coil, ointment, etc.</a:t>
            </a:r>
          </a:p>
          <a:p>
            <a:pPr marL="342900" indent="-342900" algn="just">
              <a:defRPr sz="25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oy-		boy, oyster, toy, voyage, </a:t>
            </a:r>
          </a:p>
          <a:p>
            <a:pPr marL="342900" indent="-342900" algn="just">
              <a:defRPr sz="25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Note       buoy</a:t>
            </a:r>
          </a:p>
          <a:p>
            <a:pPr algn="just">
              <a:buSzTx/>
              <a:buNone/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algn="just"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/aʊ/ MOUTH</a:t>
            </a:r>
          </a:p>
          <a:p>
            <a:pPr algn="just"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Its glides begins from /a/ and moves in the direction of RP /ʊ/. </a:t>
            </a:r>
          </a:p>
          <a:p>
            <a:pPr algn="just"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defRPr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Spelling </a:t>
            </a:r>
          </a:p>
          <a:p>
            <a:pPr algn="just">
              <a:defRPr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ou</a:t>
            </a:r>
            <a:r>
              <a:rPr i="0"/>
              <a:t>- house, sound, out, council, ground, blouse, 		doubt, pound, mouse, couch, </a:t>
            </a:r>
          </a:p>
          <a:p>
            <a:pPr algn="just">
              <a:buSzTx/>
              <a:buNone/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defRPr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ow</a:t>
            </a:r>
            <a:r>
              <a:rPr i="0"/>
              <a:t>- 	allow, how, bow, cow, fowl, owls, </a:t>
            </a:r>
          </a:p>
          <a:p>
            <a:pPr algn="just">
              <a:buSzTx/>
              <a:buNone/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8915400" cy="68580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/eə/ SQUARE vowel</a:t>
            </a:r>
          </a:p>
          <a:p>
            <a:pPr algn="just">
              <a:lnSpc>
                <a:spcPct val="90000"/>
              </a:lnSpc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glides from /e/ and moves in the direction of /ə/, The lips are neutrally open throughout. </a:t>
            </a:r>
          </a:p>
          <a:p>
            <a:pPr algn="just">
              <a:lnSpc>
                <a:spcPct val="90000"/>
              </a:lnSpc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defRPr b="1"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It is spelt: </a:t>
            </a:r>
          </a:p>
          <a:p>
            <a:pPr algn="just">
              <a:lnSpc>
                <a:spcPct val="90000"/>
              </a:lnSpc>
              <a:defRPr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ar</a:t>
            </a:r>
            <a:r>
              <a:rPr i="0"/>
              <a:t>, </a:t>
            </a:r>
            <a:r>
              <a:t>are</a:t>
            </a:r>
            <a:r>
              <a:rPr i="0"/>
              <a:t>---- </a:t>
            </a:r>
            <a:r>
              <a:rPr b="1" i="0"/>
              <a:t>care, share, aware, parent welfare, 		librarian, scarce,</a:t>
            </a:r>
          </a:p>
          <a:p>
            <a:pPr algn="just">
              <a:lnSpc>
                <a:spcPct val="90000"/>
              </a:lnSpc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 i="0"/>
          </a:p>
          <a:p>
            <a:pPr algn="just">
              <a:lnSpc>
                <a:spcPct val="90000"/>
              </a:lnSpc>
              <a:defRPr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air</a:t>
            </a:r>
            <a:r>
              <a:rPr i="0"/>
              <a:t>----air, chair, afar, despair, impair, éclair</a:t>
            </a:r>
          </a:p>
          <a:p>
            <a:pPr algn="just">
              <a:lnSpc>
                <a:spcPct val="90000"/>
              </a:lnSpc>
              <a:buSzTx/>
              <a:buNone/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i="0"/>
          </a:p>
          <a:p>
            <a:pPr algn="just">
              <a:lnSpc>
                <a:spcPct val="90000"/>
              </a:lnSpc>
              <a:defRPr i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ear</a:t>
            </a:r>
            <a:r>
              <a:rPr i="0"/>
              <a:t>----bear, pear, wear, tear, hare, swear, hair, fair, stare, stair</a:t>
            </a:r>
          </a:p>
          <a:p>
            <a:pPr algn="just">
              <a:lnSpc>
                <a:spcPct val="90000"/>
              </a:lnSpc>
              <a:defRPr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629400"/>
          </a:xfrm>
          <a:prstGeom prst="rect">
            <a:avLst/>
          </a:prstGeom>
        </p:spPr>
        <p:txBody>
          <a:bodyPr/>
          <a:lstStyle/>
          <a:p>
            <a:pPr marL="342900" indent="-342900">
              <a:defRPr sz="3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3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3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3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>
              <a:defRPr sz="39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               Stress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4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Stress:</a:t>
            </a:r>
            <a:r>
              <a:rPr b="0"/>
              <a:t> refers to the relative degree of prominence (emphasis) on syllables within an utterance.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0"/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Such features are called</a:t>
            </a:r>
            <a:r>
              <a:rPr b="1">
                <a:solidFill>
                  <a:srgbClr val="FF0000"/>
                </a:solidFill>
              </a:rPr>
              <a:t> Suprasegmental </a:t>
            </a:r>
            <a:r>
              <a:t>or </a:t>
            </a:r>
            <a:r>
              <a:rPr b="1">
                <a:solidFill>
                  <a:srgbClr val="FF0000"/>
                </a:solidFill>
              </a:rPr>
              <a:t>Prosodic Features</a:t>
            </a:r>
            <a:r>
              <a:rPr b="1"/>
              <a:t>;</a:t>
            </a:r>
            <a:r>
              <a:t> features above the segments. 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These include </a:t>
            </a:r>
            <a:r>
              <a:rPr b="1" i="1"/>
              <a:t>lexical</a:t>
            </a:r>
            <a:r>
              <a:t> and </a:t>
            </a:r>
            <a:r>
              <a:rPr b="1" i="1"/>
              <a:t>rhythmic stress, lexical tone </a:t>
            </a:r>
            <a:r>
              <a:t>and</a:t>
            </a:r>
            <a:r>
              <a:rPr b="1" i="1"/>
              <a:t> intonation</a:t>
            </a:r>
            <a:r>
              <a:t>. 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 stressed syllable has the (ˈ) placed before it.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The word </a:t>
            </a:r>
            <a:r>
              <a:rPr b="1" i="1"/>
              <a:t>a</a:t>
            </a:r>
            <a:r>
              <a:t>pply /əˈplaɪ/ has a stress on its second syllable. </a:t>
            </a:r>
          </a:p>
        </p:txBody>
      </p:sp>
      <p:sp>
        <p:nvSpPr>
          <p:cNvPr id="40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4" y="6404291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88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strips dir="ru"/>
      </p:transition>
    </mc:Choice>
    <mc:Fallback xmlns="">
      <p:transition spd="slow">
        <p:strips dir="ru"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-5"/>
            <a:ext cx="9144000" cy="6126173"/>
          </a:xfrm>
          <a:prstGeom prst="rect">
            <a:avLst/>
          </a:prstGeom>
        </p:spPr>
        <p:txBody>
          <a:bodyPr/>
          <a:lstStyle/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FEATURES OF A STRESSED SYLLABLE</a:t>
            </a:r>
          </a:p>
          <a:p>
            <a:pPr marL="264160" indent="-264160" algn="just" defTabSz="703580">
              <a:spcBef>
                <a:spcPts val="5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 stress syllable has prominence. Words are formed by segments (speech sounds), which are segmented into syllables. A syllable is made of </a:t>
            </a:r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 vowel and a consonant (s), </a:t>
            </a:r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Vowels are compulsory in a syllable, e.g. a syllable can have only (i) a vowel, (are, a, err, or), </a:t>
            </a:r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(ii) a vowel and a consonant (am, is, in, on, an, all, at, of, etc.)</a:t>
            </a:r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(iii) a consonant and a vowel (to, by, so, no, more, for, the, saw, see, be, key, fair, fear, etc.)</a:t>
            </a:r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consonant (s) two or up to three before a vowel and two or up to four (maximum in English ) after a vowel). We will not discuss these. </a:t>
            </a:r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Just some few examples,</a:t>
            </a:r>
          </a:p>
          <a:p>
            <a:pPr marL="264160" indent="-264160" algn="just" defTabSz="703580">
              <a:spcBef>
                <a:spcPts val="500"/>
              </a:spcBef>
              <a:defRPr sz="18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top, not, norm, call, form, </a:t>
            </a:r>
          </a:p>
          <a:p>
            <a:pPr marL="264160" indent="-264160" algn="just" defTabSz="703580">
              <a:spcBef>
                <a:spcPts val="500"/>
              </a:spcBef>
              <a:defRPr sz="1800" b="1" u="sng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</a:t>
            </a:r>
            <a:r>
              <a:rPr b="0" u="none"/>
              <a:t>o</a:t>
            </a:r>
            <a:r>
              <a:t>p</a:t>
            </a:r>
            <a:r>
              <a:rPr b="0" u="none"/>
              <a:t>, </a:t>
            </a:r>
            <a:r>
              <a:t>st</a:t>
            </a:r>
            <a:r>
              <a:rPr b="0" u="none"/>
              <a:t>e</a:t>
            </a:r>
            <a:r>
              <a:rPr b="0"/>
              <a:t>p</a:t>
            </a:r>
            <a:r>
              <a:rPr b="0" u="none"/>
              <a:t>, </a:t>
            </a:r>
            <a:r>
              <a:t>str</a:t>
            </a:r>
            <a:r>
              <a:rPr b="0" u="none"/>
              <a:t>aw, </a:t>
            </a:r>
            <a:r>
              <a:t>scr</a:t>
            </a:r>
            <a:r>
              <a:rPr b="0" u="none"/>
              <a:t>ew, </a:t>
            </a:r>
            <a:r>
              <a:t>spr</a:t>
            </a:r>
            <a:r>
              <a:rPr b="0" u="none"/>
              <a:t>i</a:t>
            </a:r>
            <a:r>
              <a:t>ng</a:t>
            </a:r>
            <a:r>
              <a:rPr b="0" u="none"/>
              <a:t>, </a:t>
            </a:r>
            <a:r>
              <a:t>str</a:t>
            </a:r>
            <a:r>
              <a:rPr b="0" u="none"/>
              <a:t>en</a:t>
            </a:r>
            <a:r>
              <a:t>gth</a:t>
            </a:r>
            <a:r>
              <a:rPr b="0" u="none"/>
              <a:t>, </a:t>
            </a:r>
            <a:r>
              <a:rPr u="none"/>
              <a:t>n</a:t>
            </a:r>
            <a:r>
              <a:rPr b="0" u="none"/>
              <a:t>e</a:t>
            </a:r>
            <a:r>
              <a:t>xt</a:t>
            </a:r>
            <a:r>
              <a:rPr u="none"/>
              <a:t>,</a:t>
            </a:r>
            <a:r>
              <a:rPr b="0" u="none"/>
              <a:t> </a:t>
            </a:r>
            <a:r>
              <a:t>str</a:t>
            </a:r>
            <a:r>
              <a:rPr b="0" u="none"/>
              <a:t>e</a:t>
            </a:r>
            <a:r>
              <a:t>ngths</a:t>
            </a:r>
            <a:r>
              <a:rPr b="0" u="none"/>
              <a:t> etc, </a:t>
            </a:r>
          </a:p>
        </p:txBody>
      </p:sp>
      <p:sp>
        <p:nvSpPr>
          <p:cNvPr id="40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4" y="6404291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89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-5"/>
            <a:ext cx="9144000" cy="6126173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most important thing is that a syllable has a vowel and or consonant (s).</a:t>
            </a:r>
          </a:p>
          <a:p>
            <a:pPr marL="342900" indent="-342900" algn="just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 algn="just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 English syllables are stressed based on their weight. Syllables with a long vowels, diphthong or a short vowel closed with at least two syllables are heavy.  </a:t>
            </a:r>
          </a:p>
          <a:p>
            <a:pPr marL="342900" indent="-342900" algn="just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 algn="just"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Weak syllable is the one with a </a:t>
            </a:r>
            <a:r>
              <a:rPr b="1"/>
              <a:t>short</a:t>
            </a:r>
            <a:r>
              <a:t> vowel without a consent or is a syllable enclosed with one consonant. </a:t>
            </a:r>
          </a:p>
        </p:txBody>
      </p:sp>
      <p:sp>
        <p:nvSpPr>
          <p:cNvPr id="40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4" y="6404291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90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lnSpc>
                <a:spcPct val="90000"/>
              </a:lnSpc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A syllable that is stressed sounds </a:t>
            </a:r>
            <a:r>
              <a:rPr b="1"/>
              <a:t>louder</a:t>
            </a:r>
            <a:r>
              <a:t>, have higher </a:t>
            </a:r>
            <a:r>
              <a:rPr b="1"/>
              <a:t>pitch</a:t>
            </a:r>
            <a:r>
              <a:t> and is longer in duration than the unstressed syllable.</a:t>
            </a:r>
          </a:p>
          <a:p>
            <a:pPr marL="342900" indent="-342900" algn="just">
              <a:lnSpc>
                <a:spcPct val="90000"/>
              </a:lnSpc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</a:t>
            </a:r>
          </a:p>
          <a:p>
            <a:pPr marL="342900" indent="-342900" algn="just">
              <a:lnSpc>
                <a:spcPct val="90000"/>
              </a:lnSpc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In English the schwa is never stressed and so is found in unstressed syllables only. </a:t>
            </a:r>
          </a:p>
          <a:p>
            <a:pPr marL="342900" indent="-342900" algn="just">
              <a:lnSpc>
                <a:spcPct val="90000"/>
              </a:lnSpc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42900" indent="-342900" algn="just">
              <a:lnSpc>
                <a:spcPct val="90000"/>
              </a:lnSpc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English is a stress-timed syllable and syllables in English are </a:t>
            </a:r>
            <a:r>
              <a:rPr b="1"/>
              <a:t>variable</a:t>
            </a:r>
            <a:r>
              <a:t>. </a:t>
            </a:r>
          </a:p>
          <a:p>
            <a:pPr marL="342900" indent="-342900" algn="just">
              <a:lnSpc>
                <a:spcPct val="90000"/>
              </a:lnSpc>
              <a:defRPr sz="2400"/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 first syllables of e.g. 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b</a:t>
            </a:r>
            <a:r>
              <a:rPr b="1"/>
              <a:t>ea</a:t>
            </a:r>
            <a:r>
              <a:t>ter, </a:t>
            </a:r>
            <a:r>
              <a:rPr b="1"/>
              <a:t>su</a:t>
            </a:r>
            <a:r>
              <a:t>pper, moaning, mighty, under, sixty, mighty, under, sixty, etc. are heavy.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algn="just">
              <a:lnSpc>
                <a:spcPct val="90000"/>
              </a:lnSpc>
              <a:spcBef>
                <a:spcPts val="600"/>
              </a:spcBef>
              <a:defRPr sz="2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Their final syllables are light/weak.</a:t>
            </a:r>
          </a:p>
        </p:txBody>
      </p:sp>
      <p:sp>
        <p:nvSpPr>
          <p:cNvPr id="40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4" y="6404291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91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Placement of stress on syllables in English, though, not fixed, appears to follow a certain pattern: </a:t>
            </a:r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buSzTx/>
              <a:buNone/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 </a:t>
            </a:r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If you have two-syllable word, either the first or the second is stressed.</a:t>
            </a:r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</a:t>
            </a:r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For Verbs-the second syllable (final syllable) is stressed when it is </a:t>
            </a:r>
            <a:r>
              <a:rPr b="1"/>
              <a:t>strong</a:t>
            </a:r>
            <a:r>
              <a:t>, </a:t>
            </a:r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</a:t>
            </a:r>
            <a:r>
              <a:rPr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.</a:t>
            </a:r>
            <a:r>
              <a:rPr b="1" i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a</a:t>
            </a:r>
            <a:r>
              <a:t>pply /əˈplaɪ/, </a:t>
            </a:r>
            <a:r>
              <a:rPr b="1" i="1"/>
              <a:t>a</a:t>
            </a:r>
            <a:r>
              <a:t>ttract /əˈtræk/, </a:t>
            </a:r>
            <a:r>
              <a:rPr b="1" i="1"/>
              <a:t>a</a:t>
            </a:r>
            <a:r>
              <a:t>ccount /əˈkaʊnt/, </a:t>
            </a:r>
            <a:r>
              <a:rPr b="1" i="1"/>
              <a:t>a</a:t>
            </a:r>
            <a:r>
              <a:t>ccuse /əˈkjuːz/, supply /səˈplaɪ/, support /səˈpɔːt/.</a:t>
            </a:r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import, export, include, insult, inform, consult, correct, present, desert, </a:t>
            </a:r>
          </a:p>
          <a:p>
            <a:pPr marL="328930" indent="-328930" algn="just" defTabSz="877570">
              <a:lnSpc>
                <a:spcPct val="9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design, seduce, collect, select, perform, c</a:t>
            </a:r>
            <a:r>
              <a:rPr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ə</a:t>
            </a:r>
            <a:r>
              <a:t>nclude, forget, define, pronounce, restrict, co</a:t>
            </a:r>
            <a:r>
              <a:rPr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ə</a:t>
            </a:r>
            <a:r>
              <a:t>nfuse, reject, regret, expect, complete, announce, admire, annul, enlarge, repeat, compare, abrogate, abbreviate, narrate, experience, present, define, etc.</a:t>
            </a:r>
          </a:p>
        </p:txBody>
      </p:sp>
      <p:sp>
        <p:nvSpPr>
          <p:cNvPr id="41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4" y="6404291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92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Stress the first syllable if the second syllable is weak. The stress moves onto the first syllable if the final syllable s rather weak. </a:t>
            </a:r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enter /ˈentə/, open /ˈəʊpən/,    envy /ˈenvɪ/,     </a:t>
            </a:r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mention, polish, sanction, utter, punish, colour, settle, fiddle, marking, making, saying, fishing, borrow /ˈbɒrəʊ/, mellow /ˈmeləʊ/, follow, </a:t>
            </a:r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Stressing adjectives follows similar rules as verbs: That is the first syllables of adjectives are stressed when </a:t>
            </a:r>
            <a:r>
              <a:rPr b="1"/>
              <a:t>strong</a:t>
            </a:r>
            <a:r>
              <a:t>, </a:t>
            </a:r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lovely /ˈlʌvlɪ/, perfect /ˈpɜːfekt/ of /ˈpɜːfɪkt/ honest, /ˈɒnɪst/  clever, </a:t>
            </a:r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famous, neutral, better, humble, secret, virtual, careful, doubtful, wicked, heavy, weaker, tasty, moody, hungry, careless, harmful, faithful, lawful, reckless, glorious, foolish, moody, treasure, virtue, secure</a:t>
            </a:r>
            <a:r>
              <a:rPr b="1"/>
              <a:t>, </a:t>
            </a:r>
            <a:r>
              <a:t>etc.</a:t>
            </a:r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Stress the second syllable if the first one is weak:</a:t>
            </a:r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</a:t>
            </a:r>
          </a:p>
          <a:p>
            <a:pPr marL="325755" indent="-325755" defTabSz="868680">
              <a:lnSpc>
                <a:spcPct val="80000"/>
              </a:lnSpc>
              <a:spcBef>
                <a:spcPts val="500"/>
              </a:spcBef>
              <a:defRPr sz="22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polite, divine /dɪˈvaɪn/, absurd, absurd,  feverish, etc.</a:t>
            </a:r>
          </a:p>
        </p:txBody>
      </p:sp>
      <p:sp>
        <p:nvSpPr>
          <p:cNvPr id="41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4" y="6404291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93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For Nouns:</a:t>
            </a:r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Stress the first syllable if the second syllable is weak.</a:t>
            </a:r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e.g. money /ˈmʌni/, product /ˈprɒdʌkt/, larynx /ˈlærɪŋs/, ˈimport, parody, ˈpresent,  ˈdesert, ˈinsult, ˈconduct, ˈexport, actor, major, reader, </a:t>
            </a:r>
            <a:r>
              <a:rPr b="1" u="sng"/>
              <a:t>sa</a:t>
            </a:r>
            <a:r>
              <a:t>yer, </a:t>
            </a:r>
            <a:r>
              <a:rPr b="1" u="sng"/>
              <a:t>na</a:t>
            </a:r>
            <a:r>
              <a:t>tion,</a:t>
            </a:r>
            <a:r>
              <a:rPr b="1" u="sng"/>
              <a:t> la</a:t>
            </a:r>
            <a:r>
              <a:t>dy, </a:t>
            </a:r>
            <a:r>
              <a:rPr b="1" u="sng"/>
              <a:t>wel</a:t>
            </a:r>
            <a:r>
              <a:t>fare, </a:t>
            </a:r>
            <a:r>
              <a:rPr b="1" u="sng"/>
              <a:t>sta</a:t>
            </a:r>
            <a:r>
              <a:t>dium</a:t>
            </a:r>
            <a:r>
              <a:rPr b="1"/>
              <a:t>, </a:t>
            </a:r>
            <a:r>
              <a:rPr b="1" u="sng"/>
              <a:t>ty</a:t>
            </a:r>
            <a:r>
              <a:t>rant</a:t>
            </a:r>
            <a:r>
              <a:rPr b="1"/>
              <a:t>, </a:t>
            </a:r>
            <a:r>
              <a:rPr b="1" u="sng"/>
              <a:t>hy</a:t>
            </a:r>
            <a:r>
              <a:t>brid</a:t>
            </a:r>
            <a:r>
              <a:rPr b="1"/>
              <a:t>, </a:t>
            </a:r>
            <a:r>
              <a:rPr b="1" u="sng"/>
              <a:t>tur</a:t>
            </a:r>
            <a:r>
              <a:t>key</a:t>
            </a:r>
            <a:r>
              <a:rPr b="1"/>
              <a:t>, </a:t>
            </a:r>
            <a:r>
              <a:rPr b="1" u="sng"/>
              <a:t>ho</a:t>
            </a:r>
            <a:r>
              <a:t>ney</a:t>
            </a:r>
            <a:r>
              <a:rPr b="1"/>
              <a:t>, </a:t>
            </a:r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/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Stress the second syllable if the first syllable is weak.</a:t>
            </a:r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Estate /eˈsteɪt/, balloon /bəˈluːn/, design /dɪˈzaɪn/, </a:t>
            </a:r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buSzTx/>
              <a:buNone/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Others are:</a:t>
            </a:r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Three-syllable words</a:t>
            </a:r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e.g. enter</a:t>
            </a:r>
            <a:r>
              <a:rPr b="1" u="sng"/>
              <a:t>tain</a:t>
            </a:r>
            <a:r>
              <a:t>, resur</a:t>
            </a:r>
            <a:r>
              <a:rPr b="1" u="sng"/>
              <a:t>rect</a:t>
            </a:r>
            <a:r>
              <a:rPr b="1"/>
              <a:t>,</a:t>
            </a:r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b="1"/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 b="1" u="sng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ho</a:t>
            </a:r>
            <a:r>
              <a:rPr b="0" u="none"/>
              <a:t>liday</a:t>
            </a:r>
            <a:r>
              <a:rPr u="none"/>
              <a:t>, </a:t>
            </a:r>
            <a:r>
              <a:t>nu</a:t>
            </a:r>
            <a:r>
              <a:rPr b="0" u="none"/>
              <a:t>mber</a:t>
            </a:r>
            <a:r>
              <a:rPr u="none"/>
              <a:t>, </a:t>
            </a:r>
            <a:r>
              <a:t>wo</a:t>
            </a:r>
            <a:r>
              <a:rPr b="0" u="none"/>
              <a:t>man</a:t>
            </a:r>
            <a:r>
              <a:rPr u="none"/>
              <a:t>, </a:t>
            </a:r>
            <a:r>
              <a:t>ta</a:t>
            </a:r>
            <a:r>
              <a:rPr b="0" u="none"/>
              <a:t>lent,</a:t>
            </a:r>
            <a:r>
              <a:rPr u="none"/>
              <a:t> </a:t>
            </a:r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 b="1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 u="none"/>
          </a:p>
          <a:p>
            <a:pPr marL="339725" indent="-339725" defTabSz="904875">
              <a:lnSpc>
                <a:spcPct val="80000"/>
              </a:lnSpc>
              <a:spcBef>
                <a:spcPts val="500"/>
              </a:spcBef>
              <a:defRPr sz="23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de</a:t>
            </a:r>
            <a:r>
              <a:rPr b="1" u="sng"/>
              <a:t>ter</a:t>
            </a:r>
            <a:r>
              <a:t>mine, edu</a:t>
            </a:r>
            <a:r>
              <a:rPr b="1" u="sng"/>
              <a:t>ca</a:t>
            </a:r>
            <a:r>
              <a:t>tion, in</a:t>
            </a:r>
            <a:r>
              <a:rPr b="1" u="sng"/>
              <a:t>va</a:t>
            </a:r>
            <a:r>
              <a:t>sion, ar</a:t>
            </a:r>
            <a:r>
              <a:rPr b="1" u="sng"/>
              <a:t>ti</a:t>
            </a:r>
            <a:r>
              <a:t>culator, lemo</a:t>
            </a:r>
            <a:r>
              <a:rPr b="1" u="sng"/>
              <a:t>nade,</a:t>
            </a:r>
          </a:p>
        </p:txBody>
      </p:sp>
      <p:sp>
        <p:nvSpPr>
          <p:cNvPr id="41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4" y="6404291"/>
            <a:ext cx="263979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94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pPr>
              <a:defRPr sz="4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defRPr sz="4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endParaRPr/>
          </a:p>
          <a:p>
            <a:pPr>
              <a:spcBef>
                <a:spcPts val="1400"/>
              </a:spcBef>
              <a:defRPr sz="4400">
                <a:latin typeface="Times New Roman" panose="02020503050405090304"/>
                <a:ea typeface="Times New Roman" panose="02020503050405090304"/>
                <a:cs typeface="Times New Roman" panose="02020503050405090304"/>
                <a:sym typeface="Times New Roman" panose="02020503050405090304"/>
              </a:defRPr>
            </a:pPr>
            <a:r>
              <a:t>            </a:t>
            </a:r>
            <a:r>
              <a:rPr sz="6000" b="1">
                <a:ln w="18000">
                  <a:solidFill>
                    <a:srgbClr val="E40059"/>
                  </a:solidFill>
                </a:ln>
                <a:noFill/>
                <a:effectLst>
                  <a:outerShdw blurRad="25400" dist="23000" dir="7020000" rotWithShape="0">
                    <a:srgbClr val="000000">
                      <a:alpha val="50000"/>
                    </a:srgbClr>
                  </a:outerShdw>
                </a:effectLst>
              </a:rPr>
              <a:t>INTONATION</a:t>
            </a:r>
          </a:p>
        </p:txBody>
      </p:sp>
      <p:sp>
        <p:nvSpPr>
          <p:cNvPr id="42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422823" y="6404291"/>
            <a:ext cx="263978" cy="2692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95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22682</TotalTime>
  <Words>17160</Words>
  <Application>Microsoft Macintosh PowerPoint</Application>
  <PresentationFormat>On-screen Show (4:3)</PresentationFormat>
  <Paragraphs>3151</Paragraphs>
  <Slides>95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04" baseType="lpstr">
      <vt:lpstr>Arial</vt:lpstr>
      <vt:lpstr>Calibri</vt:lpstr>
      <vt:lpstr>Helvetica</vt:lpstr>
      <vt:lpstr>Times</vt:lpstr>
      <vt:lpstr>Times New Roman</vt:lpstr>
      <vt:lpstr>Times New Roman Bold</vt:lpstr>
      <vt:lpstr>Times New Roman Bold Italic</vt:lpstr>
      <vt:lpstr>Times New Roman Regular</vt:lpstr>
      <vt:lpstr>Office Theme</vt:lpstr>
      <vt:lpstr>PowerPoint Presentation</vt:lpstr>
      <vt:lpstr>PowerPoint Presentation</vt:lpstr>
      <vt:lpstr>Organs of Speech</vt:lpstr>
      <vt:lpstr>The pharynx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Speech Organs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labiodental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Description of Vowels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Microsoft Office User</cp:lastModifiedBy>
  <cp:revision>95</cp:revision>
  <dcterms:created xsi:type="dcterms:W3CDTF">2021-10-11T05:15:46Z</dcterms:created>
  <dcterms:modified xsi:type="dcterms:W3CDTF">2025-06-23T06:57:27Z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1033-3.1.0.4974</vt:lpwstr>
  </property>
</Properties>
</file>